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77" r:id="rId5"/>
    <p:sldMasterId id="2147484691" r:id="rId6"/>
    <p:sldMasterId id="2147484705" r:id="rId7"/>
  </p:sldMasterIdLst>
  <p:notesMasterIdLst>
    <p:notesMasterId r:id="rId27"/>
  </p:notesMasterIdLst>
  <p:handoutMasterIdLst>
    <p:handoutMasterId r:id="rId28"/>
  </p:handoutMasterIdLst>
  <p:sldIdLst>
    <p:sldId id="2147480883" r:id="rId8"/>
    <p:sldId id="2147480875" r:id="rId9"/>
    <p:sldId id="2147480876" r:id="rId10"/>
    <p:sldId id="2147480877" r:id="rId11"/>
    <p:sldId id="576" r:id="rId12"/>
    <p:sldId id="2147480878" r:id="rId13"/>
    <p:sldId id="2147480879" r:id="rId14"/>
    <p:sldId id="577" r:id="rId15"/>
    <p:sldId id="578" r:id="rId16"/>
    <p:sldId id="2147480880" r:id="rId17"/>
    <p:sldId id="2147480865" r:id="rId18"/>
    <p:sldId id="2147480866" r:id="rId19"/>
    <p:sldId id="2147480867" r:id="rId20"/>
    <p:sldId id="572" r:id="rId21"/>
    <p:sldId id="2147480868" r:id="rId22"/>
    <p:sldId id="2147480869" r:id="rId23"/>
    <p:sldId id="2147480870" r:id="rId24"/>
    <p:sldId id="2147480871" r:id="rId25"/>
    <p:sldId id="2147480882" r:id="rId26"/>
  </p:sldIdLst>
  <p:sldSz cx="12192000" cy="6858000"/>
  <p:notesSz cx="7315200" cy="9601200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yn Gross" initials="TG" lastIdx="8" clrIdx="6"/>
  <p:cmAuthor id="2" name="Melanie Couton" initials="MAC" lastIdx="4" clrIdx="3"/>
  <p:cmAuthor id="3" name="ralfieri" initials="ra" lastIdx="2" clrIdx="8"/>
  <p:cmAuthor id="4" name="Megan Capel" initials="MC" lastIdx="11" clrIdx="0"/>
  <p:cmAuthor id="5" name="Andrew Bowser" initials="AB" lastIdx="8" clrIdx="2"/>
  <p:cmAuthor id="6" name="mcalloway" initials="mc" lastIdx="1" clrIdx="4"/>
  <p:cmAuthor id="7" name="agoldman" initials="a" lastIdx="4" clrIdx="9"/>
  <p:cmAuthor id="8" name="Devin Overbey" initials="DO" lastIdx="6" clrIdx="7"/>
  <p:cmAuthor id="9" name="Erik Brady" initials="EB" lastIdx="2" clrIdx="5"/>
  <p:cmAuthor id="10" name=" " initials="MAC" lastIdx="21" clrIdx="1"/>
  <p:cmAuthor id="11" name="alison.heintz@gmail.com" initials="a" lastIdx="5" clrIdx="10">
    <p:extLst>
      <p:ext uri="{19B8F6BF-5375-455C-9EA6-DF929625EA0E}">
        <p15:presenceInfo xmlns:p15="http://schemas.microsoft.com/office/powerpoint/2012/main" userId="1e1cc34837a9f52c" providerId="Windows Live"/>
      </p:ext>
    </p:extLst>
  </p:cmAuthor>
  <p:cmAuthor id="12" name="Sophia Kelley" initials="SK" lastIdx="1" clrIdx="11">
    <p:extLst>
      <p:ext uri="{19B8F6BF-5375-455C-9EA6-DF929625EA0E}">
        <p15:presenceInfo xmlns:p15="http://schemas.microsoft.com/office/powerpoint/2012/main" userId="S::skelley@clinicaloptions.com::16bcb5eb-2eda-4b05-8f8e-003f962fc12c" providerId="AD"/>
      </p:ext>
    </p:extLst>
  </p:cmAuthor>
  <p:cmAuthor id="13" name="LT Fowler" initials="LF" lastIdx="12" clrIdx="12">
    <p:extLst>
      <p:ext uri="{19B8F6BF-5375-455C-9EA6-DF929625EA0E}">
        <p15:presenceInfo xmlns:p15="http://schemas.microsoft.com/office/powerpoint/2012/main" userId="S::lfowler@practicingclinicians.com::bdc4c4d6-9ded-467c-b80c-330a0ea8ffe4" providerId="AD"/>
      </p:ext>
    </p:extLst>
  </p:cmAuthor>
  <p:cmAuthor id="14" name="Melanie Couton" initials="MC" lastIdx="1" clrIdx="13">
    <p:extLst>
      <p:ext uri="{19B8F6BF-5375-455C-9EA6-DF929625EA0E}">
        <p15:presenceInfo xmlns:p15="http://schemas.microsoft.com/office/powerpoint/2012/main" userId="ef8730672ba86646" providerId="Windows Live"/>
      </p:ext>
    </p:extLst>
  </p:cmAuthor>
  <p:cmAuthor id="15" name="Jennifer Eimers" initials="JE" lastIdx="2" clrIdx="14">
    <p:extLst>
      <p:ext uri="{19B8F6BF-5375-455C-9EA6-DF929625EA0E}">
        <p15:presenceInfo xmlns:p15="http://schemas.microsoft.com/office/powerpoint/2012/main" userId="S::jeimers@clinicaloptions.com::e496f3f7-6a48-4339-9b0c-9f426a43f948" providerId="AD"/>
      </p:ext>
    </p:extLst>
  </p:cmAuthor>
  <p:cmAuthor id="16" name="Zachary Schwartz" initials="ZS" lastIdx="6" clrIdx="15">
    <p:extLst>
      <p:ext uri="{19B8F6BF-5375-455C-9EA6-DF929625EA0E}">
        <p15:presenceInfo xmlns:p15="http://schemas.microsoft.com/office/powerpoint/2012/main" userId="S::zschwartz@clinicaloptions.com::64648e91-b212-4092-bee8-eff2e880b6f9" providerId="AD"/>
      </p:ext>
    </p:extLst>
  </p:cmAuthor>
  <p:cmAuthor id="17" name="Kristen Rosenthal" initials="KR" lastIdx="2" clrIdx="16">
    <p:extLst>
      <p:ext uri="{19B8F6BF-5375-455C-9EA6-DF929625EA0E}">
        <p15:presenceInfo xmlns:p15="http://schemas.microsoft.com/office/powerpoint/2012/main" userId="S::krosenthal@clinicaloptions.com::67a58a6d-22ff-4b03-8f01-10ea3f44af52" providerId="AD"/>
      </p:ext>
    </p:extLst>
  </p:cmAuthor>
  <p:cmAuthor id="18" name="Liz Donohue" initials="LD" lastIdx="4" clrIdx="17">
    <p:extLst>
      <p:ext uri="{19B8F6BF-5375-455C-9EA6-DF929625EA0E}">
        <p15:presenceInfo xmlns:p15="http://schemas.microsoft.com/office/powerpoint/2012/main" userId="S::ldonohue@practicingclinicians.com::1dd2b9cf-45e8-40ae-9123-4564d15e2785" providerId="AD"/>
      </p:ext>
    </p:extLst>
  </p:cmAuthor>
  <p:cmAuthor id="19" name="Ryan Topping" initials="RT" lastIdx="38" clrIdx="18">
    <p:extLst>
      <p:ext uri="{19B8F6BF-5375-455C-9EA6-DF929625EA0E}">
        <p15:presenceInfo xmlns:p15="http://schemas.microsoft.com/office/powerpoint/2012/main" userId="Ryan Topping" providerId="None"/>
      </p:ext>
    </p:extLst>
  </p:cmAuthor>
  <p:cmAuthor id="20" name="Timothy Quill" initials="TQ" lastIdx="14" clrIdx="19">
    <p:extLst>
      <p:ext uri="{19B8F6BF-5375-455C-9EA6-DF929625EA0E}">
        <p15:presenceInfo xmlns:p15="http://schemas.microsoft.com/office/powerpoint/2012/main" userId="S::tquill@clinicaloptions.com::b1dc6efb-2995-45e7-a306-57a2c67aa886" providerId="AD"/>
      </p:ext>
    </p:extLst>
  </p:cmAuthor>
  <p:cmAuthor id="21" name="Ryan Topping" initials="RT [2]" lastIdx="4" clrIdx="20">
    <p:extLst>
      <p:ext uri="{19B8F6BF-5375-455C-9EA6-DF929625EA0E}">
        <p15:presenceInfo xmlns:p15="http://schemas.microsoft.com/office/powerpoint/2012/main" userId="S::rtopping@clinicaloptions.com::94707e26-9fc4-45d8-b0ca-0ad126bd8d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471D"/>
    <a:srgbClr val="00823B"/>
    <a:srgbClr val="015873"/>
    <a:srgbClr val="046376"/>
    <a:srgbClr val="013763"/>
    <a:srgbClr val="033453"/>
    <a:srgbClr val="006264"/>
    <a:srgbClr val="FDB338"/>
    <a:srgbClr val="682E74"/>
    <a:srgbClr val="052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84B520-B266-4582-8C0F-595B95B4CBFA}" v="1" dt="2025-06-19T19:34:20.439"/>
    <p1510:client id="{1A007733-A6A9-40A3-8939-F9D9EA424BB2}" v="104" dt="2025-06-19T19:24:05.841"/>
    <p1510:client id="{23A15358-CED2-30B9-FDB7-454B784D0BE1}" v="44" dt="2025-06-19T12:33:09.040"/>
    <p1510:client id="{B7B88158-4335-4CA7-BA1C-1F25C1BB5094}" v="74" dt="2025-06-19T16:23:26.496"/>
    <p1510:client id="{EB3FD086-E4DC-4EE4-8FE4-BB24CFEFDB86}" v="1" dt="2025-06-19T18:45:11.212"/>
  </p1510:revLst>
</p1510:revInfo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6" autoAdjust="0"/>
    <p:restoredTop sz="91156" autoAdjust="0"/>
  </p:normalViewPr>
  <p:slideViewPr>
    <p:cSldViewPr snapToGrid="0">
      <p:cViewPr varScale="1">
        <p:scale>
          <a:sx n="116" d="100"/>
          <a:sy n="116" d="100"/>
        </p:scale>
        <p:origin x="1264" y="19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>
            <a:extLst>
              <a:ext uri="{FF2B5EF4-FFF2-40B4-BE49-F238E27FC236}">
                <a16:creationId xmlns:a16="http://schemas.microsoft.com/office/drawing/2014/main" id="{E716B656-43AE-41BF-A9E6-BDC9338EEE7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A101DA4B-1035-4FD7-BAE8-D36163A25D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CE45961-8EBC-4ABB-A06F-A2AB0FB728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9A9B635-F3A6-4A6C-A2A7-3BE84F317E1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3F91814F-6E8B-4495-875C-BBC65746A2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3575FA76-5996-41B2-807C-74C521B188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EE30801C-5D2D-4989-97AF-1BB6980EDA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5036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©2012 Clinical Care Options, LLC. All rights reserved</a:t>
            </a:r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83D8BBC4-4244-4B4D-899A-EE5002DAC7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2FB72F01-6714-4A31-8C22-8E0F1B091B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8DBE-8FB8-49F7-A478-A52A085B60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89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8DBE-8FB8-49F7-A478-A52A085B60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20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281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0A5A4-97BE-FFC2-91C1-D64A0ECBF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CBDFFF-DC9C-3128-2ED8-282A0B2136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8A7D77-A8A8-7717-ED72-D45411B4A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E5E8C-59AD-ECE2-963C-102CCC99F9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68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8DBE-8FB8-49F7-A478-A52A085B60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542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8DBE-8FB8-49F7-A478-A52A085B60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934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8DBE-8FB8-49F7-A478-A52A085B60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95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8DBE-8FB8-49F7-A478-A52A085B60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72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C404A3-49E3-6AE3-6316-79D1DE70A5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132" y="244938"/>
            <a:ext cx="1681179" cy="89662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669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FCB4C5-8216-244E-3D93-41E212F40457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CB3AFF3-C9AF-6406-A52C-986F17667A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BE472F0-4C6A-6FBF-3D23-4A0861C31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458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23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03A659D-6BF1-8E0D-2D7B-19BCEFEA43F4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35B2744-BE30-7F59-641C-E8EE271BFE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061F54A-476D-1E85-D460-3390FD497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176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BD1E00-A2D3-4202-961C-9DF3DF2683C9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90A4E9-08A7-4826-8D90-46B546D1F341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31A8939-5D7B-DDA0-442D-AFC6D9C41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7636" y="5397632"/>
            <a:ext cx="1790865" cy="9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88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C404A3-49E3-6AE3-6316-79D1DE70A5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132" y="244938"/>
            <a:ext cx="1681179" cy="89662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364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7000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78E9B7-4949-28BD-165C-8A19BAED805F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6E1A95-6077-6510-20C5-471AD5466E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6C0729-2E40-00EB-212A-99D70594C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926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1A963A4-9BB1-F8FF-4636-271CB6898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7636" y="5397632"/>
            <a:ext cx="1790865" cy="9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76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6866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2E1199-B50F-0114-1C29-82C8B63ED0EB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F4C4F00-A86F-1C51-F733-91E92FCA18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0CF191-AD96-1DB9-DF2E-4B2B4833E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925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8963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6603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Text and 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B0C27F-8158-D95C-0270-6C5A18C09C1F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715040-51BB-5EAD-7551-4E1CFE3430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50B323-4A45-FF99-0514-1788CD001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459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4632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FCB4C5-8216-244E-3D93-41E212F40457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CB3AFF3-C9AF-6406-A52C-986F17667A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BE472F0-4C6A-6FBF-3D23-4A0861C31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2356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165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03A659D-6BF1-8E0D-2D7B-19BCEFEA43F4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35B2744-BE30-7F59-641C-E8EE271BFE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061F54A-476D-1E85-D460-3390FD497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751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BD1E00-A2D3-4202-961C-9DF3DF2683C9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90A4E9-08A7-4826-8D90-46B546D1F341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31A8939-5D7B-DDA0-442D-AFC6D9C41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7636" y="5397632"/>
            <a:ext cx="1790865" cy="9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59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B4CF2D-D979-1437-A2EB-B60F4C4AD0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3030" y="5318282"/>
            <a:ext cx="2315472" cy="12349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05D0D76-197A-28C6-4CE1-8BC6D49D6130}"/>
              </a:ext>
            </a:extLst>
          </p:cNvPr>
          <p:cNvSpPr/>
          <p:nvPr userDrawn="1"/>
        </p:nvSpPr>
        <p:spPr>
          <a:xfrm>
            <a:off x="1" y="-16330"/>
            <a:ext cx="12192000" cy="4629151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55">
            <a:extLst>
              <a:ext uri="{FF2B5EF4-FFF2-40B4-BE49-F238E27FC236}">
                <a16:creationId xmlns:a16="http://schemas.microsoft.com/office/drawing/2014/main" id="{3999D7C8-A96D-F833-4A82-8C6424D33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725677" y="409576"/>
            <a:ext cx="11032823" cy="2882265"/>
          </a:xfrm>
        </p:spPr>
        <p:txBody>
          <a:bodyPr/>
          <a:lstStyle>
            <a:lvl1pPr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B8A8DD-7358-E137-C572-52BDA935DE7F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4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1442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F44B30-1879-6F13-273E-22B934A627E6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A1C891-79C3-863E-FBA9-188D17ED03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B2AFA4-BBF7-61A0-D954-E2BAF8A27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37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78E9B7-4949-28BD-165C-8A19BAED805F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6E1A95-6077-6510-20C5-471AD5466E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6C0729-2E40-00EB-212A-99D70594C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4189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178BF92-DC92-6DC3-6E2D-E56641796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7636" y="5397632"/>
            <a:ext cx="1790865" cy="9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70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8140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B8F865-6ADC-958B-BCBA-56A2A50D7AAE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5C4B9E-1FA3-952D-6393-30BFE5E183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3C7FEC-03C8-EE45-01CC-6BBE64B18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587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53550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Text and 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C14CBC-B02C-E649-3090-78EEB821A66F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1F49DEA-FA25-76E8-342E-9233B13A69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518083-D1F3-A58F-0D1E-5E853D43C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31039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9910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286C5E-09F9-468C-28E0-433C61B53C29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79467CA-89F4-C188-2170-B4B94D784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549132-9E6B-C041-DA66-E2829720F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4610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971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2B0E3B1-4A7C-7261-1C0D-368224CC2F2D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783100C-E066-F74E-F8B7-8AD4160FFE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5C49CD4-B8DF-4B97-E9D0-CA20225DE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830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BD1E00-A2D3-4202-961C-9DF3DF2683C9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90A4E9-08A7-4826-8D90-46B546D1F341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A44B9F7-3245-A62E-5232-18B419E93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7636" y="5397632"/>
            <a:ext cx="1790865" cy="9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67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1A963A4-9BB1-F8FF-4636-271CB6898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7636" y="5397632"/>
            <a:ext cx="1790865" cy="9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3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514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2E1199-B50F-0114-1C29-82C8B63ED0EB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F4C4F00-A86F-1C51-F733-91E92FCA18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0CF191-AD96-1DB9-DF2E-4B2B4833E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2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333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Text and 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B0C27F-8158-D95C-0270-6C5A18C09C1F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715040-51BB-5EAD-7551-4E1CFE3430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50B323-4A45-FF99-0514-1788CD001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918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858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512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78" r:id="rId1"/>
    <p:sldLayoutId id="2147484679" r:id="rId2"/>
    <p:sldLayoutId id="2147484680" r:id="rId3"/>
    <p:sldLayoutId id="2147484681" r:id="rId4"/>
    <p:sldLayoutId id="2147484682" r:id="rId5"/>
    <p:sldLayoutId id="2147484683" r:id="rId6"/>
    <p:sldLayoutId id="2147484684" r:id="rId7"/>
    <p:sldLayoutId id="2147484685" r:id="rId8"/>
    <p:sldLayoutId id="2147484686" r:id="rId9"/>
    <p:sldLayoutId id="2147484687" r:id="rId10"/>
    <p:sldLayoutId id="2147484688" r:id="rId11"/>
    <p:sldLayoutId id="2147484689" r:id="rId12"/>
    <p:sldLayoutId id="214748469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>
          <p15:clr>
            <a:srgbClr val="F26B43"/>
          </p15:clr>
        </p15:guide>
        <p15:guide id="2" pos="452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4128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orient="horz" pos="4032">
          <p15:clr>
            <a:srgbClr val="F26B43"/>
          </p15:clr>
        </p15:guide>
        <p15:guide id="7" pos="312">
          <p15:clr>
            <a:srgbClr val="F26B43"/>
          </p15:clr>
        </p15:guide>
        <p15:guide id="8" pos="7248">
          <p15:clr>
            <a:srgbClr val="F26B43"/>
          </p15:clr>
        </p15:guide>
        <p15:guide id="9" pos="74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4236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92" r:id="rId1"/>
    <p:sldLayoutId id="2147484693" r:id="rId2"/>
    <p:sldLayoutId id="2147484694" r:id="rId3"/>
    <p:sldLayoutId id="2147484695" r:id="rId4"/>
    <p:sldLayoutId id="2147484696" r:id="rId5"/>
    <p:sldLayoutId id="2147484697" r:id="rId6"/>
    <p:sldLayoutId id="2147484698" r:id="rId7"/>
    <p:sldLayoutId id="2147484699" r:id="rId8"/>
    <p:sldLayoutId id="2147484700" r:id="rId9"/>
    <p:sldLayoutId id="2147484701" r:id="rId10"/>
    <p:sldLayoutId id="2147484702" r:id="rId11"/>
    <p:sldLayoutId id="2147484703" r:id="rId12"/>
    <p:sldLayoutId id="214748470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>
          <p15:clr>
            <a:srgbClr val="F26B43"/>
          </p15:clr>
        </p15:guide>
        <p15:guide id="2" pos="452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4128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orient="horz" pos="4032">
          <p15:clr>
            <a:srgbClr val="F26B43"/>
          </p15:clr>
        </p15:guide>
        <p15:guide id="7" pos="312">
          <p15:clr>
            <a:srgbClr val="F26B43"/>
          </p15:clr>
        </p15:guide>
        <p15:guide id="8" pos="7248">
          <p15:clr>
            <a:srgbClr val="F26B43"/>
          </p15:clr>
        </p15:guide>
        <p15:guide id="9" pos="741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5024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06" r:id="rId1"/>
    <p:sldLayoutId id="2147484707" r:id="rId2"/>
    <p:sldLayoutId id="2147484708" r:id="rId3"/>
    <p:sldLayoutId id="2147484709" r:id="rId4"/>
    <p:sldLayoutId id="2147484710" r:id="rId5"/>
    <p:sldLayoutId id="2147484711" r:id="rId6"/>
    <p:sldLayoutId id="2147484712" r:id="rId7"/>
    <p:sldLayoutId id="2147484713" r:id="rId8"/>
    <p:sldLayoutId id="2147484714" r:id="rId9"/>
    <p:sldLayoutId id="2147484715" r:id="rId10"/>
    <p:sldLayoutId id="2147484716" r:id="rId11"/>
    <p:sldLayoutId id="2147484717" r:id="rId12"/>
    <p:sldLayoutId id="2147484718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>
          <p15:clr>
            <a:srgbClr val="F26B43"/>
          </p15:clr>
        </p15:guide>
        <p15:guide id="2" pos="456">
          <p15:clr>
            <a:srgbClr val="F26B43"/>
          </p15:clr>
        </p15:guide>
        <p15:guide id="3" orient="horz" pos="1010">
          <p15:clr>
            <a:srgbClr val="F26B43"/>
          </p15:clr>
        </p15:guide>
        <p15:guide id="4" orient="horz" pos="4138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orient="horz" pos="4032">
          <p15:clr>
            <a:srgbClr val="F26B43"/>
          </p15:clr>
        </p15:guide>
        <p15:guide id="7" pos="328">
          <p15:clr>
            <a:srgbClr val="F26B43"/>
          </p15:clr>
        </p15:guide>
        <p15:guide id="8" pos="7231">
          <p15:clr>
            <a:srgbClr val="F26B43"/>
          </p15:clr>
        </p15:guide>
        <p15:guide id="9" pos="74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EC93C-99A9-4ABD-F4B9-DC5266B40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lose-up of a medical information&#10;&#10;AI-generated content may be incorrect.">
            <a:extLst>
              <a:ext uri="{FF2B5EF4-FFF2-40B4-BE49-F238E27FC236}">
                <a16:creationId xmlns:a16="http://schemas.microsoft.com/office/drawing/2014/main" id="{115D58C0-6239-D634-43B0-298EE7AD8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70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ASCENT-04/</a:t>
            </a:r>
            <a:r>
              <a:rPr lang="en-US" altLang="en-US" sz="3600" dirty="0"/>
              <a:t>KEYNOTE-D19</a:t>
            </a:r>
            <a:r>
              <a:rPr lang="en-US" dirty="0"/>
              <a:t>: </a:t>
            </a:r>
            <a:r>
              <a:rPr lang="en-US" altLang="en-US" dirty="0"/>
              <a:t>Investigators’ </a:t>
            </a:r>
            <a:r>
              <a:rPr lang="en-US" dirty="0"/>
              <a:t>Conclusions</a:t>
            </a:r>
            <a:endParaRPr lang="en-US" alt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25C30B9-DB9B-4F0D-825F-3ADFC7E0F7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In the randomized phase III ASCENT-04 trial, SG + pembrolizumab demonstrated a statistically significant and clinically meaningful improvement in PFS vs CT + pembrolizumab in patients with PD-L1–positive advanced TNBC</a:t>
            </a:r>
          </a:p>
          <a:p>
            <a:pPr lvl="1" algn="just"/>
            <a:r>
              <a:rPr lang="en-US" altLang="en-US" sz="2200" dirty="0"/>
              <a:t>Median PFS: 11.2 vs 7.8 mo (HR: 0.65; 95% CI: 0.51-0.84; </a:t>
            </a:r>
            <a:r>
              <a:rPr lang="en-US" altLang="en-US" sz="2200" i="1" dirty="0"/>
              <a:t>P </a:t>
            </a:r>
            <a:r>
              <a:rPr lang="en-US" altLang="en-US" sz="2200" dirty="0"/>
              <a:t>&lt;.001)</a:t>
            </a:r>
          </a:p>
          <a:p>
            <a:pPr lvl="1" algn="just"/>
            <a:r>
              <a:rPr lang="en-US" altLang="en-US" sz="2200" dirty="0"/>
              <a:t>Higher ORR and more durable responses with SG + pembrolizumab</a:t>
            </a:r>
          </a:p>
          <a:p>
            <a:pPr lvl="1" algn="just"/>
            <a:r>
              <a:rPr lang="en-US" altLang="en-US" sz="2200" dirty="0"/>
              <a:t>Mature OS data awaited</a:t>
            </a:r>
          </a:p>
          <a:p>
            <a:r>
              <a:rPr lang="en-US" altLang="en-US" sz="2400" dirty="0"/>
              <a:t>No new safety signals were observed and the safety profile of SG + pembrolizumab was consistent with individual profiles of each agent without any additive toxicity observed</a:t>
            </a:r>
          </a:p>
          <a:p>
            <a:r>
              <a:rPr lang="en-US" altLang="en-US" sz="2400" dirty="0"/>
              <a:t>The investigators concluded that the results support SG + pembrolizumab as a potential new 1L SoC for patients with PD-L1–positive advanced TNBC</a:t>
            </a:r>
          </a:p>
          <a:p>
            <a:endParaRPr lang="en-US" altLang="en-US" sz="2400" dirty="0"/>
          </a:p>
        </p:txBody>
      </p:sp>
      <p:sp>
        <p:nvSpPr>
          <p:cNvPr id="9221" name="Text Box 11">
            <a:extLst>
              <a:ext uri="{FF2B5EF4-FFF2-40B4-BE49-F238E27FC236}">
                <a16:creationId xmlns:a16="http://schemas.microsoft.com/office/drawing/2014/main" id="{0B865CED-4EF9-403A-B72A-0302F40D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Tolaney. ASCO 2025. Abstr LBA109.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4C9F71-E07F-5DD3-FE3E-E927B86693DA}"/>
              </a:ext>
            </a:extLst>
          </p:cNvPr>
          <p:cNvSpPr txBox="1"/>
          <p:nvPr/>
        </p:nvSpPr>
        <p:spPr bwMode="auto">
          <a:xfrm>
            <a:off x="8824512" y="6240258"/>
            <a:ext cx="3106756" cy="466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941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65B5284-A016-40AE-8211-CECB2CF27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SERENA-6: </a:t>
            </a:r>
            <a:r>
              <a:rPr lang="en-US" altLang="en-US" dirty="0"/>
              <a:t>Camizestrant + CDK4/6i vs Continued AI + CDK4/6i After </a:t>
            </a:r>
            <a:r>
              <a:rPr lang="en-US" altLang="en-US" i="1" dirty="0"/>
              <a:t>ESR1</a:t>
            </a:r>
            <a:r>
              <a:rPr lang="en-US" altLang="en-US" dirty="0"/>
              <a:t>mut in Advanced HR+/HER2- BC</a:t>
            </a: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59013EB0-FA0F-240F-DDA2-BF92CE92F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Turner. ASCO 2025. Abstr LBA4. Bidard. NEJM. 2025;[Epub].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F1EE3E-9A89-7EA2-3C36-CDB88E179A25}"/>
              </a:ext>
            </a:extLst>
          </p:cNvPr>
          <p:cNvSpPr txBox="1">
            <a:spLocks/>
          </p:cNvSpPr>
          <p:nvPr/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Multicenter, randomized, double-blind phase III trial</a:t>
            </a:r>
          </a:p>
        </p:txBody>
      </p:sp>
      <p:sp>
        <p:nvSpPr>
          <p:cNvPr id="5" name="Text Box 45">
            <a:extLst>
              <a:ext uri="{FF2B5EF4-FFF2-40B4-BE49-F238E27FC236}">
                <a16:creationId xmlns:a16="http://schemas.microsoft.com/office/drawing/2014/main" id="{D4108DF3-87A2-D15B-E7FA-DC9498F00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96" y="3076899"/>
            <a:ext cx="330571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Patients with ER+/HER2- advanced breast cancer who received ≥6 mo of 1L AI + CDK4/6i (palbociclib, ribociclib, or abemaciclib);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ctDNA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detected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ESR1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 with no evidence of disease progression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(N = 315*)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2898D2BE-56A3-C900-B6B1-8EB61E202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8995" y="2962434"/>
            <a:ext cx="5109548" cy="1006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Camizestrant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75 mg QD + 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Continued CDK4/6i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 AI placebo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 = 157) </a:t>
            </a:r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3528060C-7301-BDE8-3A11-726D119E7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8995" y="4059134"/>
            <a:ext cx="5109548" cy="10061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Continued AI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(anastrozole or letrozole) +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Continued CDK4/6i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 Camizestrant placebo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 = 158)</a:t>
            </a:r>
          </a:p>
        </p:txBody>
      </p:sp>
      <p:sp>
        <p:nvSpPr>
          <p:cNvPr id="8" name="Line 53">
            <a:extLst>
              <a:ext uri="{FF2B5EF4-FFF2-40B4-BE49-F238E27FC236}">
                <a16:creationId xmlns:a16="http://schemas.microsoft.com/office/drawing/2014/main" id="{56E3F057-0DA9-2B8A-4F39-3C8F9EE5AB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0306" y="4153207"/>
            <a:ext cx="402247" cy="23591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Line 54">
            <a:extLst>
              <a:ext uri="{FF2B5EF4-FFF2-40B4-BE49-F238E27FC236}">
                <a16:creationId xmlns:a16="http://schemas.microsoft.com/office/drawing/2014/main" id="{35845B65-3E41-4021-005D-02022C8E15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0306" y="3600385"/>
            <a:ext cx="447967" cy="23591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C278ACF-2EDD-E855-87F2-899011EE0CCE}"/>
              </a:ext>
            </a:extLst>
          </p:cNvPr>
          <p:cNvSpPr txBox="1">
            <a:spLocks/>
          </p:cNvSpPr>
          <p:nvPr/>
        </p:nvSpPr>
        <p:spPr bwMode="auto">
          <a:xfrm>
            <a:off x="604838" y="5343161"/>
            <a:ext cx="10877550" cy="49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endpoint: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PFS by investigator (RECIST v1.1)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Secondary endpoints: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PFS2, OS, safety, PROs</a:t>
            </a:r>
          </a:p>
        </p:txBody>
      </p:sp>
      <p:sp>
        <p:nvSpPr>
          <p:cNvPr id="11" name="Text Box 45">
            <a:extLst>
              <a:ext uri="{FF2B5EF4-FFF2-40B4-BE49-F238E27FC236}">
                <a16:creationId xmlns:a16="http://schemas.microsoft.com/office/drawing/2014/main" id="{1EC74FC0-6733-AE4F-31FA-98F41602D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9882" y="3146566"/>
            <a:ext cx="145093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Disease progression, death, unacceptable toxicity, or patient withdrawal</a:t>
            </a:r>
          </a:p>
        </p:txBody>
      </p:sp>
      <p:sp>
        <p:nvSpPr>
          <p:cNvPr id="12" name="Line 53">
            <a:extLst>
              <a:ext uri="{FF2B5EF4-FFF2-40B4-BE49-F238E27FC236}">
                <a16:creationId xmlns:a16="http://schemas.microsoft.com/office/drawing/2014/main" id="{62681A40-8BD7-D3FD-DE44-C4735E9277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12556" y="4054507"/>
            <a:ext cx="48436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Box 45">
            <a:extLst>
              <a:ext uri="{FF2B5EF4-FFF2-40B4-BE49-F238E27FC236}">
                <a16:creationId xmlns:a16="http://schemas.microsoft.com/office/drawing/2014/main" id="{2C9AC6AA-BE98-4E0A-1CDE-DA5B2758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643" y="1887856"/>
            <a:ext cx="5257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Stratified by visceral disease (yes vs no);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ESR1m </a:t>
            </a: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detection </a:t>
            </a:r>
            <a:b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(at first test vs later test); time since start of CDK4/6i + AI </a:t>
            </a:r>
            <a:b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(&lt;18 vs ≥18 mo); CDKi (palbociclib vs ribociclib vs abemaciclib)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0ED3E3-2A59-9EBD-5AA0-C3819ED148EA}"/>
              </a:ext>
            </a:extLst>
          </p:cNvPr>
          <p:cNvCxnSpPr>
            <a:cxnSpLocks/>
            <a:stCxn id="14" idx="2"/>
          </p:cNvCxnSpPr>
          <p:nvPr/>
        </p:nvCxnSpPr>
        <p:spPr bwMode="auto">
          <a:xfrm flipH="1">
            <a:off x="4391440" y="2626520"/>
            <a:ext cx="6103" cy="786514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0859356-3793-505A-AFF7-C0CD0B9024DB}"/>
              </a:ext>
            </a:extLst>
          </p:cNvPr>
          <p:cNvSpPr txBox="1"/>
          <p:nvPr/>
        </p:nvSpPr>
        <p:spPr bwMode="auto">
          <a:xfrm>
            <a:off x="8157412" y="5366177"/>
            <a:ext cx="3579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*Study population derived from 3256 patients screened for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ESR1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 during 1L AI + CDK4/6i.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E2177A-D220-7E81-FA30-E08D67ED2216}"/>
              </a:ext>
            </a:extLst>
          </p:cNvPr>
          <p:cNvSpPr txBox="1"/>
          <p:nvPr/>
        </p:nvSpPr>
        <p:spPr bwMode="auto">
          <a:xfrm>
            <a:off x="8824512" y="6240258"/>
            <a:ext cx="3106756" cy="466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27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SERENA-6: </a:t>
            </a:r>
            <a:r>
              <a:rPr lang="en-US" dirty="0"/>
              <a:t>Baseline Characteristics</a:t>
            </a:r>
            <a:endParaRPr lang="en-US" altLang="en-US" dirty="0"/>
          </a:p>
        </p:txBody>
      </p:sp>
      <p:sp>
        <p:nvSpPr>
          <p:cNvPr id="9221" name="Text Box 11">
            <a:extLst>
              <a:ext uri="{FF2B5EF4-FFF2-40B4-BE49-F238E27FC236}">
                <a16:creationId xmlns:a16="http://schemas.microsoft.com/office/drawing/2014/main" id="{0B865CED-4EF9-403A-B72A-0302F40D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Turner. ASCO 2025. Abstr LBA4. Bidard. NEJM. 2025;[Epub].</a:t>
            </a:r>
          </a:p>
        </p:txBody>
      </p:sp>
      <p:graphicFrame>
        <p:nvGraphicFramePr>
          <p:cNvPr id="4" name="Group 3">
            <a:extLst>
              <a:ext uri="{FF2B5EF4-FFF2-40B4-BE49-F238E27FC236}">
                <a16:creationId xmlns:a16="http://schemas.microsoft.com/office/drawing/2014/main" id="{39E8DE14-F8AD-47E7-5195-1A370C3A6635}"/>
              </a:ext>
            </a:extLst>
          </p:cNvPr>
          <p:cNvGraphicFramePr>
            <a:graphicFrameLocks/>
          </p:cNvGraphicFramePr>
          <p:nvPr/>
        </p:nvGraphicFramePr>
        <p:xfrm>
          <a:off x="545606" y="1602172"/>
          <a:ext cx="5412835" cy="4358768"/>
        </p:xfrm>
        <a:graphic>
          <a:graphicData uri="http://schemas.openxmlformats.org/drawingml/2006/table">
            <a:tbl>
              <a:tblPr/>
              <a:tblGrid>
                <a:gridCol w="253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9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Characteristic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Cami + CDK4/6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157)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AI + CDK4/6i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158)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age, yr (range)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61.0 (29-81)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60.5 (35-89)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Female, n (%)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157 (100)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155 (98)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Race, n (%)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Asian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 (62)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 (25)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 (13)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102 (65)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 (22)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 (14)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Postmenopausal, n (%)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kern="12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/>
                        </a:rPr>
                        <a:t>123 (78)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kern="12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/>
                        </a:rPr>
                        <a:t>127 (80)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712315"/>
                  </a:ext>
                </a:extLst>
              </a:tr>
              <a:tr h="481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ECOG PS, n (%)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107 (68)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 (31)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 (62)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 (35)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909606"/>
                  </a:ext>
                </a:extLst>
              </a:tr>
              <a:tr h="260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Visceral metastasis, n (%)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kern="12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/>
                        </a:rPr>
                        <a:t>66 (42)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kern="12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/>
                        </a:rPr>
                        <a:t>71 (45)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844046"/>
                  </a:ext>
                </a:extLst>
              </a:tr>
              <a:tr h="621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Time since start of AI + CDK4/6i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≥18 mo, n (%)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&lt;18 mo, n (%)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Median, mo (range)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 (62)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 (48)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 (7-96)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 (63)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 (37)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 (6-96)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767411"/>
                  </a:ext>
                </a:extLst>
              </a:tr>
            </a:tbl>
          </a:graphicData>
        </a:graphic>
      </p:graphicFrame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4C15FC6-2369-DC5F-FF31-E22358251AB8}"/>
              </a:ext>
            </a:extLst>
          </p:cNvPr>
          <p:cNvGraphicFramePr>
            <a:graphicFrameLocks/>
          </p:cNvGraphicFramePr>
          <p:nvPr/>
        </p:nvGraphicFramePr>
        <p:xfrm>
          <a:off x="6275764" y="1602172"/>
          <a:ext cx="5498724" cy="3566224"/>
        </p:xfrm>
        <a:graphic>
          <a:graphicData uri="http://schemas.openxmlformats.org/drawingml/2006/table">
            <a:tbl>
              <a:tblPr/>
              <a:tblGrid>
                <a:gridCol w="2590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Characteristic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Cami + CDK4/6i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157)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AI + CDK4/6i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158)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Time of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ESR1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 detection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 first test, n (%)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 subsequent test,* n (%)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Median, mo (range)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 (54)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 (47)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 (4-95)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 (53)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 (47)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 (6-96)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038956"/>
                  </a:ext>
                </a:extLst>
              </a:tr>
              <a:tr h="472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Most common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ESR1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m, n (%)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D538G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Y537S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Y537N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70 (45)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61 (39)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 (19)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82 (52)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 (38)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 (16)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CDK4/6i continued at randomization, n (%)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Palbociclib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Ribociclib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Abemaciclib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119 (76)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 (15)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 (9)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119 (75)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 (15)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 (10)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22F9EF8-0808-965C-BD42-5C5EBB442CF5}"/>
              </a:ext>
            </a:extLst>
          </p:cNvPr>
          <p:cNvSpPr txBox="1"/>
          <p:nvPr/>
        </p:nvSpPr>
        <p:spPr bwMode="auto">
          <a:xfrm>
            <a:off x="6275764" y="5197553"/>
            <a:ext cx="44263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*Subsequent tests performed every 2-3 mo after first test.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542632-F170-4EBB-E990-125F7A01BB50}"/>
              </a:ext>
            </a:extLst>
          </p:cNvPr>
          <p:cNvSpPr txBox="1"/>
          <p:nvPr/>
        </p:nvSpPr>
        <p:spPr bwMode="auto">
          <a:xfrm>
            <a:off x="8824512" y="6240258"/>
            <a:ext cx="3106756" cy="466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08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02" name="Straight Connector 9301">
            <a:extLst>
              <a:ext uri="{FF2B5EF4-FFF2-40B4-BE49-F238E27FC236}">
                <a16:creationId xmlns:a16="http://schemas.microsoft.com/office/drawing/2014/main" id="{C9EE8DCF-F41B-2ED7-0B43-33D58BD818E2}"/>
              </a:ext>
            </a:extLst>
          </p:cNvPr>
          <p:cNvCxnSpPr/>
          <p:nvPr/>
        </p:nvCxnSpPr>
        <p:spPr bwMode="auto">
          <a:xfrm>
            <a:off x="5690064" y="3190905"/>
            <a:ext cx="0" cy="1789907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303" name="Straight Connector 9302">
            <a:extLst>
              <a:ext uri="{FF2B5EF4-FFF2-40B4-BE49-F238E27FC236}">
                <a16:creationId xmlns:a16="http://schemas.microsoft.com/office/drawing/2014/main" id="{142A99BD-301B-B115-3BC6-D30CB36EFE67}"/>
              </a:ext>
            </a:extLst>
          </p:cNvPr>
          <p:cNvCxnSpPr>
            <a:cxnSpLocks/>
          </p:cNvCxnSpPr>
          <p:nvPr/>
        </p:nvCxnSpPr>
        <p:spPr bwMode="auto">
          <a:xfrm>
            <a:off x="8697724" y="4085858"/>
            <a:ext cx="0" cy="894954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A819B795-B158-3A24-523B-7CC2D0CE90F2}"/>
              </a:ext>
            </a:extLst>
          </p:cNvPr>
          <p:cNvSpPr/>
          <p:nvPr/>
        </p:nvSpPr>
        <p:spPr bwMode="auto">
          <a:xfrm>
            <a:off x="2665237" y="2051478"/>
            <a:ext cx="7793720" cy="2866383"/>
          </a:xfrm>
          <a:custGeom>
            <a:avLst/>
            <a:gdLst>
              <a:gd name="connsiteX0" fmla="*/ 0 w 7793720"/>
              <a:gd name="connsiteY0" fmla="*/ 0 h 2866383"/>
              <a:gd name="connsiteX1" fmla="*/ 317434 w 7793720"/>
              <a:gd name="connsiteY1" fmla="*/ 0 h 2866383"/>
              <a:gd name="connsiteX2" fmla="*/ 317434 w 7793720"/>
              <a:gd name="connsiteY2" fmla="*/ 37902 h 2866383"/>
              <a:gd name="connsiteX3" fmla="*/ 379026 w 7793720"/>
              <a:gd name="connsiteY3" fmla="*/ 37902 h 2866383"/>
              <a:gd name="connsiteX4" fmla="*/ 379026 w 7793720"/>
              <a:gd name="connsiteY4" fmla="*/ 85281 h 2866383"/>
              <a:gd name="connsiteX5" fmla="*/ 464307 w 7793720"/>
              <a:gd name="connsiteY5" fmla="*/ 85281 h 2866383"/>
              <a:gd name="connsiteX6" fmla="*/ 464307 w 7793720"/>
              <a:gd name="connsiteY6" fmla="*/ 137397 h 2866383"/>
              <a:gd name="connsiteX7" fmla="*/ 596966 w 7793720"/>
              <a:gd name="connsiteY7" fmla="*/ 137397 h 2866383"/>
              <a:gd name="connsiteX8" fmla="*/ 596966 w 7793720"/>
              <a:gd name="connsiteY8" fmla="*/ 161086 h 2866383"/>
              <a:gd name="connsiteX9" fmla="*/ 644344 w 7793720"/>
              <a:gd name="connsiteY9" fmla="*/ 161086 h 2866383"/>
              <a:gd name="connsiteX10" fmla="*/ 644344 w 7793720"/>
              <a:gd name="connsiteY10" fmla="*/ 170561 h 2866383"/>
              <a:gd name="connsiteX11" fmla="*/ 904924 w 7793720"/>
              <a:gd name="connsiteY11" fmla="*/ 170561 h 2866383"/>
              <a:gd name="connsiteX12" fmla="*/ 904924 w 7793720"/>
              <a:gd name="connsiteY12" fmla="*/ 270056 h 2866383"/>
              <a:gd name="connsiteX13" fmla="*/ 1028108 w 7793720"/>
              <a:gd name="connsiteY13" fmla="*/ 270056 h 2866383"/>
              <a:gd name="connsiteX14" fmla="*/ 1028108 w 7793720"/>
              <a:gd name="connsiteY14" fmla="*/ 307958 h 2866383"/>
              <a:gd name="connsiteX15" fmla="*/ 1080224 w 7793720"/>
              <a:gd name="connsiteY15" fmla="*/ 307958 h 2866383"/>
              <a:gd name="connsiteX16" fmla="*/ 1080224 w 7793720"/>
              <a:gd name="connsiteY16" fmla="*/ 326910 h 2866383"/>
              <a:gd name="connsiteX17" fmla="*/ 1208145 w 7793720"/>
              <a:gd name="connsiteY17" fmla="*/ 326910 h 2866383"/>
              <a:gd name="connsiteX18" fmla="*/ 1208145 w 7793720"/>
              <a:gd name="connsiteY18" fmla="*/ 355337 h 2866383"/>
              <a:gd name="connsiteX19" fmla="*/ 1340804 w 7793720"/>
              <a:gd name="connsiteY19" fmla="*/ 355337 h 2866383"/>
              <a:gd name="connsiteX20" fmla="*/ 1340804 w 7793720"/>
              <a:gd name="connsiteY20" fmla="*/ 421666 h 2866383"/>
              <a:gd name="connsiteX21" fmla="*/ 1388182 w 7793720"/>
              <a:gd name="connsiteY21" fmla="*/ 421666 h 2866383"/>
              <a:gd name="connsiteX22" fmla="*/ 1388182 w 7793720"/>
              <a:gd name="connsiteY22" fmla="*/ 478520 h 2866383"/>
              <a:gd name="connsiteX23" fmla="*/ 1591909 w 7793720"/>
              <a:gd name="connsiteY23" fmla="*/ 478520 h 2866383"/>
              <a:gd name="connsiteX24" fmla="*/ 1591909 w 7793720"/>
              <a:gd name="connsiteY24" fmla="*/ 502209 h 2866383"/>
              <a:gd name="connsiteX25" fmla="*/ 1776684 w 7793720"/>
              <a:gd name="connsiteY25" fmla="*/ 502209 h 2866383"/>
              <a:gd name="connsiteX26" fmla="*/ 1776684 w 7793720"/>
              <a:gd name="connsiteY26" fmla="*/ 568539 h 2866383"/>
              <a:gd name="connsiteX27" fmla="*/ 1847751 w 7793720"/>
              <a:gd name="connsiteY27" fmla="*/ 568539 h 2866383"/>
              <a:gd name="connsiteX28" fmla="*/ 1847751 w 7793720"/>
              <a:gd name="connsiteY28" fmla="*/ 630130 h 2866383"/>
              <a:gd name="connsiteX29" fmla="*/ 1923557 w 7793720"/>
              <a:gd name="connsiteY29" fmla="*/ 630130 h 2866383"/>
              <a:gd name="connsiteX30" fmla="*/ 1923557 w 7793720"/>
              <a:gd name="connsiteY30" fmla="*/ 653819 h 2866383"/>
              <a:gd name="connsiteX31" fmla="*/ 2056216 w 7793720"/>
              <a:gd name="connsiteY31" fmla="*/ 653819 h 2866383"/>
              <a:gd name="connsiteX32" fmla="*/ 2056216 w 7793720"/>
              <a:gd name="connsiteY32" fmla="*/ 686984 h 2866383"/>
              <a:gd name="connsiteX33" fmla="*/ 2089380 w 7793720"/>
              <a:gd name="connsiteY33" fmla="*/ 686984 h 2866383"/>
              <a:gd name="connsiteX34" fmla="*/ 2089380 w 7793720"/>
              <a:gd name="connsiteY34" fmla="*/ 729625 h 2866383"/>
              <a:gd name="connsiteX35" fmla="*/ 2117807 w 7793720"/>
              <a:gd name="connsiteY35" fmla="*/ 729625 h 2866383"/>
              <a:gd name="connsiteX36" fmla="*/ 2117807 w 7793720"/>
              <a:gd name="connsiteY36" fmla="*/ 767527 h 2866383"/>
              <a:gd name="connsiteX37" fmla="*/ 2193613 w 7793720"/>
              <a:gd name="connsiteY37" fmla="*/ 767527 h 2866383"/>
              <a:gd name="connsiteX38" fmla="*/ 2193613 w 7793720"/>
              <a:gd name="connsiteY38" fmla="*/ 800692 h 2866383"/>
              <a:gd name="connsiteX39" fmla="*/ 2307320 w 7793720"/>
              <a:gd name="connsiteY39" fmla="*/ 800692 h 2866383"/>
              <a:gd name="connsiteX40" fmla="*/ 2307320 w 7793720"/>
              <a:gd name="connsiteY40" fmla="*/ 867021 h 2866383"/>
              <a:gd name="connsiteX41" fmla="*/ 2373650 w 7793720"/>
              <a:gd name="connsiteY41" fmla="*/ 867021 h 2866383"/>
              <a:gd name="connsiteX42" fmla="*/ 2373650 w 7793720"/>
              <a:gd name="connsiteY42" fmla="*/ 900186 h 2866383"/>
              <a:gd name="connsiteX43" fmla="*/ 2738462 w 7793720"/>
              <a:gd name="connsiteY43" fmla="*/ 900186 h 2866383"/>
              <a:gd name="connsiteX44" fmla="*/ 2738462 w 7793720"/>
              <a:gd name="connsiteY44" fmla="*/ 933351 h 2866383"/>
              <a:gd name="connsiteX45" fmla="*/ 2790578 w 7793720"/>
              <a:gd name="connsiteY45" fmla="*/ 933351 h 2866383"/>
              <a:gd name="connsiteX46" fmla="*/ 2790578 w 7793720"/>
              <a:gd name="connsiteY46" fmla="*/ 1004418 h 2866383"/>
              <a:gd name="connsiteX47" fmla="*/ 2819005 w 7793720"/>
              <a:gd name="connsiteY47" fmla="*/ 1004418 h 2866383"/>
              <a:gd name="connsiteX48" fmla="*/ 2819005 w 7793720"/>
              <a:gd name="connsiteY48" fmla="*/ 1056534 h 2866383"/>
              <a:gd name="connsiteX49" fmla="*/ 2828481 w 7793720"/>
              <a:gd name="connsiteY49" fmla="*/ 1056534 h 2866383"/>
              <a:gd name="connsiteX50" fmla="*/ 2828481 w 7793720"/>
              <a:gd name="connsiteY50" fmla="*/ 1084961 h 2866383"/>
              <a:gd name="connsiteX51" fmla="*/ 2937451 w 7793720"/>
              <a:gd name="connsiteY51" fmla="*/ 1084961 h 2866383"/>
              <a:gd name="connsiteX52" fmla="*/ 2937451 w 7793720"/>
              <a:gd name="connsiteY52" fmla="*/ 1127602 h 2866383"/>
              <a:gd name="connsiteX53" fmla="*/ 3183818 w 7793720"/>
              <a:gd name="connsiteY53" fmla="*/ 1127602 h 2866383"/>
              <a:gd name="connsiteX54" fmla="*/ 3183818 w 7793720"/>
              <a:gd name="connsiteY54" fmla="*/ 1156029 h 2866383"/>
              <a:gd name="connsiteX55" fmla="*/ 3245409 w 7793720"/>
              <a:gd name="connsiteY55" fmla="*/ 1156029 h 2866383"/>
              <a:gd name="connsiteX56" fmla="*/ 3245409 w 7793720"/>
              <a:gd name="connsiteY56" fmla="*/ 1217620 h 2866383"/>
              <a:gd name="connsiteX57" fmla="*/ 3690765 w 7793720"/>
              <a:gd name="connsiteY57" fmla="*/ 1217620 h 2866383"/>
              <a:gd name="connsiteX58" fmla="*/ 3690765 w 7793720"/>
              <a:gd name="connsiteY58" fmla="*/ 1288688 h 2866383"/>
              <a:gd name="connsiteX59" fmla="*/ 3766570 w 7793720"/>
              <a:gd name="connsiteY59" fmla="*/ 1288688 h 2866383"/>
              <a:gd name="connsiteX60" fmla="*/ 3766570 w 7793720"/>
              <a:gd name="connsiteY60" fmla="*/ 1345542 h 2866383"/>
              <a:gd name="connsiteX61" fmla="*/ 3823424 w 7793720"/>
              <a:gd name="connsiteY61" fmla="*/ 1345542 h 2866383"/>
              <a:gd name="connsiteX62" fmla="*/ 3823424 w 7793720"/>
              <a:gd name="connsiteY62" fmla="*/ 1378706 h 2866383"/>
              <a:gd name="connsiteX63" fmla="*/ 3951345 w 7793720"/>
              <a:gd name="connsiteY63" fmla="*/ 1378706 h 2866383"/>
              <a:gd name="connsiteX64" fmla="*/ 3951345 w 7793720"/>
              <a:gd name="connsiteY64" fmla="*/ 1421347 h 2866383"/>
              <a:gd name="connsiteX65" fmla="*/ 4008199 w 7793720"/>
              <a:gd name="connsiteY65" fmla="*/ 1421347 h 2866383"/>
              <a:gd name="connsiteX66" fmla="*/ 4008199 w 7793720"/>
              <a:gd name="connsiteY66" fmla="*/ 1454512 h 2866383"/>
              <a:gd name="connsiteX67" fmla="*/ 4131382 w 7793720"/>
              <a:gd name="connsiteY67" fmla="*/ 1454512 h 2866383"/>
              <a:gd name="connsiteX68" fmla="*/ 4131382 w 7793720"/>
              <a:gd name="connsiteY68" fmla="*/ 1516103 h 2866383"/>
              <a:gd name="connsiteX69" fmla="*/ 4164547 w 7793720"/>
              <a:gd name="connsiteY69" fmla="*/ 1516103 h 2866383"/>
              <a:gd name="connsiteX70" fmla="*/ 4164547 w 7793720"/>
              <a:gd name="connsiteY70" fmla="*/ 1568219 h 2866383"/>
              <a:gd name="connsiteX71" fmla="*/ 4164547 w 7793720"/>
              <a:gd name="connsiteY71" fmla="*/ 1568219 h 2866383"/>
              <a:gd name="connsiteX72" fmla="*/ 4164547 w 7793720"/>
              <a:gd name="connsiteY72" fmla="*/ 1672452 h 2866383"/>
              <a:gd name="connsiteX73" fmla="*/ 4249828 w 7793720"/>
              <a:gd name="connsiteY73" fmla="*/ 1672452 h 2866383"/>
              <a:gd name="connsiteX74" fmla="*/ 4249828 w 7793720"/>
              <a:gd name="connsiteY74" fmla="*/ 1705616 h 2866383"/>
              <a:gd name="connsiteX75" fmla="*/ 4572000 w 7793720"/>
              <a:gd name="connsiteY75" fmla="*/ 1705616 h 2866383"/>
              <a:gd name="connsiteX76" fmla="*/ 4572000 w 7793720"/>
              <a:gd name="connsiteY76" fmla="*/ 1776684 h 2866383"/>
              <a:gd name="connsiteX77" fmla="*/ 4638330 w 7793720"/>
              <a:gd name="connsiteY77" fmla="*/ 1776684 h 2866383"/>
              <a:gd name="connsiteX78" fmla="*/ 4638330 w 7793720"/>
              <a:gd name="connsiteY78" fmla="*/ 1800373 h 2866383"/>
              <a:gd name="connsiteX79" fmla="*/ 4861007 w 7793720"/>
              <a:gd name="connsiteY79" fmla="*/ 1800373 h 2866383"/>
              <a:gd name="connsiteX80" fmla="*/ 4861007 w 7793720"/>
              <a:gd name="connsiteY80" fmla="*/ 1933032 h 2866383"/>
              <a:gd name="connsiteX81" fmla="*/ 5486400 w 7793720"/>
              <a:gd name="connsiteY81" fmla="*/ 1933032 h 2866383"/>
              <a:gd name="connsiteX82" fmla="*/ 5486400 w 7793720"/>
              <a:gd name="connsiteY82" fmla="*/ 2013575 h 2866383"/>
              <a:gd name="connsiteX83" fmla="*/ 6244452 w 7793720"/>
              <a:gd name="connsiteY83" fmla="*/ 2013575 h 2866383"/>
              <a:gd name="connsiteX84" fmla="*/ 6244452 w 7793720"/>
              <a:gd name="connsiteY84" fmla="*/ 2103594 h 2866383"/>
              <a:gd name="connsiteX85" fmla="*/ 6931436 w 7793720"/>
              <a:gd name="connsiteY85" fmla="*/ 2103594 h 2866383"/>
              <a:gd name="connsiteX86" fmla="*/ 6931436 w 7793720"/>
              <a:gd name="connsiteY86" fmla="*/ 2207826 h 2866383"/>
              <a:gd name="connsiteX87" fmla="*/ 7793720 w 7793720"/>
              <a:gd name="connsiteY87" fmla="*/ 2207826 h 2866383"/>
              <a:gd name="connsiteX88" fmla="*/ 7793720 w 7793720"/>
              <a:gd name="connsiteY88" fmla="*/ 2866383 h 2866383"/>
              <a:gd name="connsiteX0" fmla="*/ 0 w 7793720"/>
              <a:gd name="connsiteY0" fmla="*/ 0 h 2866383"/>
              <a:gd name="connsiteX1" fmla="*/ 317434 w 7793720"/>
              <a:gd name="connsiteY1" fmla="*/ 0 h 2866383"/>
              <a:gd name="connsiteX2" fmla="*/ 317434 w 7793720"/>
              <a:gd name="connsiteY2" fmla="*/ 37902 h 2866383"/>
              <a:gd name="connsiteX3" fmla="*/ 379026 w 7793720"/>
              <a:gd name="connsiteY3" fmla="*/ 37902 h 2866383"/>
              <a:gd name="connsiteX4" fmla="*/ 379026 w 7793720"/>
              <a:gd name="connsiteY4" fmla="*/ 85281 h 2866383"/>
              <a:gd name="connsiteX5" fmla="*/ 464307 w 7793720"/>
              <a:gd name="connsiteY5" fmla="*/ 85281 h 2866383"/>
              <a:gd name="connsiteX6" fmla="*/ 464307 w 7793720"/>
              <a:gd name="connsiteY6" fmla="*/ 137397 h 2866383"/>
              <a:gd name="connsiteX7" fmla="*/ 596966 w 7793720"/>
              <a:gd name="connsiteY7" fmla="*/ 137397 h 2866383"/>
              <a:gd name="connsiteX8" fmla="*/ 596966 w 7793720"/>
              <a:gd name="connsiteY8" fmla="*/ 161086 h 2866383"/>
              <a:gd name="connsiteX9" fmla="*/ 644344 w 7793720"/>
              <a:gd name="connsiteY9" fmla="*/ 161086 h 2866383"/>
              <a:gd name="connsiteX10" fmla="*/ 644344 w 7793720"/>
              <a:gd name="connsiteY10" fmla="*/ 170561 h 2866383"/>
              <a:gd name="connsiteX11" fmla="*/ 904924 w 7793720"/>
              <a:gd name="connsiteY11" fmla="*/ 170561 h 2866383"/>
              <a:gd name="connsiteX12" fmla="*/ 904924 w 7793720"/>
              <a:gd name="connsiteY12" fmla="*/ 270056 h 2866383"/>
              <a:gd name="connsiteX13" fmla="*/ 1028108 w 7793720"/>
              <a:gd name="connsiteY13" fmla="*/ 270056 h 2866383"/>
              <a:gd name="connsiteX14" fmla="*/ 1028108 w 7793720"/>
              <a:gd name="connsiteY14" fmla="*/ 307958 h 2866383"/>
              <a:gd name="connsiteX15" fmla="*/ 1080224 w 7793720"/>
              <a:gd name="connsiteY15" fmla="*/ 307958 h 2866383"/>
              <a:gd name="connsiteX16" fmla="*/ 1080224 w 7793720"/>
              <a:gd name="connsiteY16" fmla="*/ 326910 h 2866383"/>
              <a:gd name="connsiteX17" fmla="*/ 1208145 w 7793720"/>
              <a:gd name="connsiteY17" fmla="*/ 326910 h 2866383"/>
              <a:gd name="connsiteX18" fmla="*/ 1208145 w 7793720"/>
              <a:gd name="connsiteY18" fmla="*/ 355337 h 2866383"/>
              <a:gd name="connsiteX19" fmla="*/ 1340804 w 7793720"/>
              <a:gd name="connsiteY19" fmla="*/ 355337 h 2866383"/>
              <a:gd name="connsiteX20" fmla="*/ 1340804 w 7793720"/>
              <a:gd name="connsiteY20" fmla="*/ 421666 h 2866383"/>
              <a:gd name="connsiteX21" fmla="*/ 1388182 w 7793720"/>
              <a:gd name="connsiteY21" fmla="*/ 421666 h 2866383"/>
              <a:gd name="connsiteX22" fmla="*/ 1388182 w 7793720"/>
              <a:gd name="connsiteY22" fmla="*/ 478520 h 2866383"/>
              <a:gd name="connsiteX23" fmla="*/ 1591909 w 7793720"/>
              <a:gd name="connsiteY23" fmla="*/ 478520 h 2866383"/>
              <a:gd name="connsiteX24" fmla="*/ 1591909 w 7793720"/>
              <a:gd name="connsiteY24" fmla="*/ 502209 h 2866383"/>
              <a:gd name="connsiteX25" fmla="*/ 1776684 w 7793720"/>
              <a:gd name="connsiteY25" fmla="*/ 502209 h 2866383"/>
              <a:gd name="connsiteX26" fmla="*/ 1776684 w 7793720"/>
              <a:gd name="connsiteY26" fmla="*/ 568539 h 2866383"/>
              <a:gd name="connsiteX27" fmla="*/ 1847751 w 7793720"/>
              <a:gd name="connsiteY27" fmla="*/ 568539 h 2866383"/>
              <a:gd name="connsiteX28" fmla="*/ 1847751 w 7793720"/>
              <a:gd name="connsiteY28" fmla="*/ 630130 h 2866383"/>
              <a:gd name="connsiteX29" fmla="*/ 1923557 w 7793720"/>
              <a:gd name="connsiteY29" fmla="*/ 630130 h 2866383"/>
              <a:gd name="connsiteX30" fmla="*/ 1923557 w 7793720"/>
              <a:gd name="connsiteY30" fmla="*/ 653819 h 2866383"/>
              <a:gd name="connsiteX31" fmla="*/ 2056216 w 7793720"/>
              <a:gd name="connsiteY31" fmla="*/ 653819 h 2866383"/>
              <a:gd name="connsiteX32" fmla="*/ 2056216 w 7793720"/>
              <a:gd name="connsiteY32" fmla="*/ 686984 h 2866383"/>
              <a:gd name="connsiteX33" fmla="*/ 2089380 w 7793720"/>
              <a:gd name="connsiteY33" fmla="*/ 686984 h 2866383"/>
              <a:gd name="connsiteX34" fmla="*/ 2089380 w 7793720"/>
              <a:gd name="connsiteY34" fmla="*/ 729625 h 2866383"/>
              <a:gd name="connsiteX35" fmla="*/ 2117807 w 7793720"/>
              <a:gd name="connsiteY35" fmla="*/ 729625 h 2866383"/>
              <a:gd name="connsiteX36" fmla="*/ 2117807 w 7793720"/>
              <a:gd name="connsiteY36" fmla="*/ 767527 h 2866383"/>
              <a:gd name="connsiteX37" fmla="*/ 2193613 w 7793720"/>
              <a:gd name="connsiteY37" fmla="*/ 767527 h 2866383"/>
              <a:gd name="connsiteX38" fmla="*/ 2193613 w 7793720"/>
              <a:gd name="connsiteY38" fmla="*/ 800692 h 2866383"/>
              <a:gd name="connsiteX39" fmla="*/ 2307320 w 7793720"/>
              <a:gd name="connsiteY39" fmla="*/ 800692 h 2866383"/>
              <a:gd name="connsiteX40" fmla="*/ 2307320 w 7793720"/>
              <a:gd name="connsiteY40" fmla="*/ 867021 h 2866383"/>
              <a:gd name="connsiteX41" fmla="*/ 2373650 w 7793720"/>
              <a:gd name="connsiteY41" fmla="*/ 867021 h 2866383"/>
              <a:gd name="connsiteX42" fmla="*/ 2373650 w 7793720"/>
              <a:gd name="connsiteY42" fmla="*/ 900186 h 2866383"/>
              <a:gd name="connsiteX43" fmla="*/ 2738462 w 7793720"/>
              <a:gd name="connsiteY43" fmla="*/ 900186 h 2866383"/>
              <a:gd name="connsiteX44" fmla="*/ 2738462 w 7793720"/>
              <a:gd name="connsiteY44" fmla="*/ 933351 h 2866383"/>
              <a:gd name="connsiteX45" fmla="*/ 2790578 w 7793720"/>
              <a:gd name="connsiteY45" fmla="*/ 933351 h 2866383"/>
              <a:gd name="connsiteX46" fmla="*/ 2790578 w 7793720"/>
              <a:gd name="connsiteY46" fmla="*/ 1004418 h 2866383"/>
              <a:gd name="connsiteX47" fmla="*/ 2819005 w 7793720"/>
              <a:gd name="connsiteY47" fmla="*/ 1004418 h 2866383"/>
              <a:gd name="connsiteX48" fmla="*/ 2819005 w 7793720"/>
              <a:gd name="connsiteY48" fmla="*/ 1056534 h 2866383"/>
              <a:gd name="connsiteX49" fmla="*/ 2828481 w 7793720"/>
              <a:gd name="connsiteY49" fmla="*/ 1056534 h 2866383"/>
              <a:gd name="connsiteX50" fmla="*/ 2828481 w 7793720"/>
              <a:gd name="connsiteY50" fmla="*/ 1084961 h 2866383"/>
              <a:gd name="connsiteX51" fmla="*/ 2937451 w 7793720"/>
              <a:gd name="connsiteY51" fmla="*/ 1084961 h 2866383"/>
              <a:gd name="connsiteX52" fmla="*/ 2937451 w 7793720"/>
              <a:gd name="connsiteY52" fmla="*/ 1127602 h 2866383"/>
              <a:gd name="connsiteX53" fmla="*/ 3183818 w 7793720"/>
              <a:gd name="connsiteY53" fmla="*/ 1127602 h 2866383"/>
              <a:gd name="connsiteX54" fmla="*/ 3183818 w 7793720"/>
              <a:gd name="connsiteY54" fmla="*/ 1156029 h 2866383"/>
              <a:gd name="connsiteX55" fmla="*/ 3245409 w 7793720"/>
              <a:gd name="connsiteY55" fmla="*/ 1156029 h 2866383"/>
              <a:gd name="connsiteX56" fmla="*/ 3245409 w 7793720"/>
              <a:gd name="connsiteY56" fmla="*/ 1217620 h 2866383"/>
              <a:gd name="connsiteX57" fmla="*/ 3690765 w 7793720"/>
              <a:gd name="connsiteY57" fmla="*/ 1217620 h 2866383"/>
              <a:gd name="connsiteX58" fmla="*/ 3690765 w 7793720"/>
              <a:gd name="connsiteY58" fmla="*/ 1288688 h 2866383"/>
              <a:gd name="connsiteX59" fmla="*/ 3766570 w 7793720"/>
              <a:gd name="connsiteY59" fmla="*/ 1288688 h 2866383"/>
              <a:gd name="connsiteX60" fmla="*/ 3766570 w 7793720"/>
              <a:gd name="connsiteY60" fmla="*/ 1345542 h 2866383"/>
              <a:gd name="connsiteX61" fmla="*/ 3823424 w 7793720"/>
              <a:gd name="connsiteY61" fmla="*/ 1345542 h 2866383"/>
              <a:gd name="connsiteX62" fmla="*/ 3823424 w 7793720"/>
              <a:gd name="connsiteY62" fmla="*/ 1378706 h 2866383"/>
              <a:gd name="connsiteX63" fmla="*/ 3951345 w 7793720"/>
              <a:gd name="connsiteY63" fmla="*/ 1378706 h 2866383"/>
              <a:gd name="connsiteX64" fmla="*/ 3951345 w 7793720"/>
              <a:gd name="connsiteY64" fmla="*/ 1421347 h 2866383"/>
              <a:gd name="connsiteX65" fmla="*/ 4008199 w 7793720"/>
              <a:gd name="connsiteY65" fmla="*/ 1421347 h 2866383"/>
              <a:gd name="connsiteX66" fmla="*/ 4008199 w 7793720"/>
              <a:gd name="connsiteY66" fmla="*/ 1454512 h 2866383"/>
              <a:gd name="connsiteX67" fmla="*/ 4131382 w 7793720"/>
              <a:gd name="connsiteY67" fmla="*/ 1454512 h 2866383"/>
              <a:gd name="connsiteX68" fmla="*/ 4131382 w 7793720"/>
              <a:gd name="connsiteY68" fmla="*/ 1516103 h 2866383"/>
              <a:gd name="connsiteX69" fmla="*/ 4164547 w 7793720"/>
              <a:gd name="connsiteY69" fmla="*/ 1516103 h 2866383"/>
              <a:gd name="connsiteX70" fmla="*/ 4164547 w 7793720"/>
              <a:gd name="connsiteY70" fmla="*/ 1568219 h 2866383"/>
              <a:gd name="connsiteX71" fmla="*/ 4226138 w 7793720"/>
              <a:gd name="connsiteY71" fmla="*/ 1568219 h 2866383"/>
              <a:gd name="connsiteX72" fmla="*/ 4164547 w 7793720"/>
              <a:gd name="connsiteY72" fmla="*/ 1672452 h 2866383"/>
              <a:gd name="connsiteX73" fmla="*/ 4249828 w 7793720"/>
              <a:gd name="connsiteY73" fmla="*/ 1672452 h 2866383"/>
              <a:gd name="connsiteX74" fmla="*/ 4249828 w 7793720"/>
              <a:gd name="connsiteY74" fmla="*/ 1705616 h 2866383"/>
              <a:gd name="connsiteX75" fmla="*/ 4572000 w 7793720"/>
              <a:gd name="connsiteY75" fmla="*/ 1705616 h 2866383"/>
              <a:gd name="connsiteX76" fmla="*/ 4572000 w 7793720"/>
              <a:gd name="connsiteY76" fmla="*/ 1776684 h 2866383"/>
              <a:gd name="connsiteX77" fmla="*/ 4638330 w 7793720"/>
              <a:gd name="connsiteY77" fmla="*/ 1776684 h 2866383"/>
              <a:gd name="connsiteX78" fmla="*/ 4638330 w 7793720"/>
              <a:gd name="connsiteY78" fmla="*/ 1800373 h 2866383"/>
              <a:gd name="connsiteX79" fmla="*/ 4861007 w 7793720"/>
              <a:gd name="connsiteY79" fmla="*/ 1800373 h 2866383"/>
              <a:gd name="connsiteX80" fmla="*/ 4861007 w 7793720"/>
              <a:gd name="connsiteY80" fmla="*/ 1933032 h 2866383"/>
              <a:gd name="connsiteX81" fmla="*/ 5486400 w 7793720"/>
              <a:gd name="connsiteY81" fmla="*/ 1933032 h 2866383"/>
              <a:gd name="connsiteX82" fmla="*/ 5486400 w 7793720"/>
              <a:gd name="connsiteY82" fmla="*/ 2013575 h 2866383"/>
              <a:gd name="connsiteX83" fmla="*/ 6244452 w 7793720"/>
              <a:gd name="connsiteY83" fmla="*/ 2013575 h 2866383"/>
              <a:gd name="connsiteX84" fmla="*/ 6244452 w 7793720"/>
              <a:gd name="connsiteY84" fmla="*/ 2103594 h 2866383"/>
              <a:gd name="connsiteX85" fmla="*/ 6931436 w 7793720"/>
              <a:gd name="connsiteY85" fmla="*/ 2103594 h 2866383"/>
              <a:gd name="connsiteX86" fmla="*/ 6931436 w 7793720"/>
              <a:gd name="connsiteY86" fmla="*/ 2207826 h 2866383"/>
              <a:gd name="connsiteX87" fmla="*/ 7793720 w 7793720"/>
              <a:gd name="connsiteY87" fmla="*/ 2207826 h 2866383"/>
              <a:gd name="connsiteX88" fmla="*/ 7793720 w 7793720"/>
              <a:gd name="connsiteY88" fmla="*/ 2866383 h 2866383"/>
              <a:gd name="connsiteX0" fmla="*/ 0 w 7793720"/>
              <a:gd name="connsiteY0" fmla="*/ 0 h 2866383"/>
              <a:gd name="connsiteX1" fmla="*/ 317434 w 7793720"/>
              <a:gd name="connsiteY1" fmla="*/ 0 h 2866383"/>
              <a:gd name="connsiteX2" fmla="*/ 317434 w 7793720"/>
              <a:gd name="connsiteY2" fmla="*/ 37902 h 2866383"/>
              <a:gd name="connsiteX3" fmla="*/ 379026 w 7793720"/>
              <a:gd name="connsiteY3" fmla="*/ 37902 h 2866383"/>
              <a:gd name="connsiteX4" fmla="*/ 379026 w 7793720"/>
              <a:gd name="connsiteY4" fmla="*/ 85281 h 2866383"/>
              <a:gd name="connsiteX5" fmla="*/ 464307 w 7793720"/>
              <a:gd name="connsiteY5" fmla="*/ 85281 h 2866383"/>
              <a:gd name="connsiteX6" fmla="*/ 464307 w 7793720"/>
              <a:gd name="connsiteY6" fmla="*/ 137397 h 2866383"/>
              <a:gd name="connsiteX7" fmla="*/ 596966 w 7793720"/>
              <a:gd name="connsiteY7" fmla="*/ 137397 h 2866383"/>
              <a:gd name="connsiteX8" fmla="*/ 596966 w 7793720"/>
              <a:gd name="connsiteY8" fmla="*/ 161086 h 2866383"/>
              <a:gd name="connsiteX9" fmla="*/ 644344 w 7793720"/>
              <a:gd name="connsiteY9" fmla="*/ 161086 h 2866383"/>
              <a:gd name="connsiteX10" fmla="*/ 644344 w 7793720"/>
              <a:gd name="connsiteY10" fmla="*/ 170561 h 2866383"/>
              <a:gd name="connsiteX11" fmla="*/ 904924 w 7793720"/>
              <a:gd name="connsiteY11" fmla="*/ 170561 h 2866383"/>
              <a:gd name="connsiteX12" fmla="*/ 904924 w 7793720"/>
              <a:gd name="connsiteY12" fmla="*/ 270056 h 2866383"/>
              <a:gd name="connsiteX13" fmla="*/ 1028108 w 7793720"/>
              <a:gd name="connsiteY13" fmla="*/ 270056 h 2866383"/>
              <a:gd name="connsiteX14" fmla="*/ 1028108 w 7793720"/>
              <a:gd name="connsiteY14" fmla="*/ 307958 h 2866383"/>
              <a:gd name="connsiteX15" fmla="*/ 1080224 w 7793720"/>
              <a:gd name="connsiteY15" fmla="*/ 307958 h 2866383"/>
              <a:gd name="connsiteX16" fmla="*/ 1080224 w 7793720"/>
              <a:gd name="connsiteY16" fmla="*/ 326910 h 2866383"/>
              <a:gd name="connsiteX17" fmla="*/ 1208145 w 7793720"/>
              <a:gd name="connsiteY17" fmla="*/ 326910 h 2866383"/>
              <a:gd name="connsiteX18" fmla="*/ 1208145 w 7793720"/>
              <a:gd name="connsiteY18" fmla="*/ 355337 h 2866383"/>
              <a:gd name="connsiteX19" fmla="*/ 1340804 w 7793720"/>
              <a:gd name="connsiteY19" fmla="*/ 355337 h 2866383"/>
              <a:gd name="connsiteX20" fmla="*/ 1340804 w 7793720"/>
              <a:gd name="connsiteY20" fmla="*/ 421666 h 2866383"/>
              <a:gd name="connsiteX21" fmla="*/ 1388182 w 7793720"/>
              <a:gd name="connsiteY21" fmla="*/ 421666 h 2866383"/>
              <a:gd name="connsiteX22" fmla="*/ 1388182 w 7793720"/>
              <a:gd name="connsiteY22" fmla="*/ 478520 h 2866383"/>
              <a:gd name="connsiteX23" fmla="*/ 1591909 w 7793720"/>
              <a:gd name="connsiteY23" fmla="*/ 478520 h 2866383"/>
              <a:gd name="connsiteX24" fmla="*/ 1591909 w 7793720"/>
              <a:gd name="connsiteY24" fmla="*/ 502209 h 2866383"/>
              <a:gd name="connsiteX25" fmla="*/ 1776684 w 7793720"/>
              <a:gd name="connsiteY25" fmla="*/ 502209 h 2866383"/>
              <a:gd name="connsiteX26" fmla="*/ 1776684 w 7793720"/>
              <a:gd name="connsiteY26" fmla="*/ 568539 h 2866383"/>
              <a:gd name="connsiteX27" fmla="*/ 1847751 w 7793720"/>
              <a:gd name="connsiteY27" fmla="*/ 568539 h 2866383"/>
              <a:gd name="connsiteX28" fmla="*/ 1847751 w 7793720"/>
              <a:gd name="connsiteY28" fmla="*/ 630130 h 2866383"/>
              <a:gd name="connsiteX29" fmla="*/ 1923557 w 7793720"/>
              <a:gd name="connsiteY29" fmla="*/ 630130 h 2866383"/>
              <a:gd name="connsiteX30" fmla="*/ 1923557 w 7793720"/>
              <a:gd name="connsiteY30" fmla="*/ 653819 h 2866383"/>
              <a:gd name="connsiteX31" fmla="*/ 2056216 w 7793720"/>
              <a:gd name="connsiteY31" fmla="*/ 653819 h 2866383"/>
              <a:gd name="connsiteX32" fmla="*/ 2056216 w 7793720"/>
              <a:gd name="connsiteY32" fmla="*/ 686984 h 2866383"/>
              <a:gd name="connsiteX33" fmla="*/ 2089380 w 7793720"/>
              <a:gd name="connsiteY33" fmla="*/ 686984 h 2866383"/>
              <a:gd name="connsiteX34" fmla="*/ 2089380 w 7793720"/>
              <a:gd name="connsiteY34" fmla="*/ 729625 h 2866383"/>
              <a:gd name="connsiteX35" fmla="*/ 2117807 w 7793720"/>
              <a:gd name="connsiteY35" fmla="*/ 729625 h 2866383"/>
              <a:gd name="connsiteX36" fmla="*/ 2117807 w 7793720"/>
              <a:gd name="connsiteY36" fmla="*/ 767527 h 2866383"/>
              <a:gd name="connsiteX37" fmla="*/ 2193613 w 7793720"/>
              <a:gd name="connsiteY37" fmla="*/ 767527 h 2866383"/>
              <a:gd name="connsiteX38" fmla="*/ 2193613 w 7793720"/>
              <a:gd name="connsiteY38" fmla="*/ 800692 h 2866383"/>
              <a:gd name="connsiteX39" fmla="*/ 2307320 w 7793720"/>
              <a:gd name="connsiteY39" fmla="*/ 800692 h 2866383"/>
              <a:gd name="connsiteX40" fmla="*/ 2307320 w 7793720"/>
              <a:gd name="connsiteY40" fmla="*/ 867021 h 2866383"/>
              <a:gd name="connsiteX41" fmla="*/ 2373650 w 7793720"/>
              <a:gd name="connsiteY41" fmla="*/ 867021 h 2866383"/>
              <a:gd name="connsiteX42" fmla="*/ 2373650 w 7793720"/>
              <a:gd name="connsiteY42" fmla="*/ 900186 h 2866383"/>
              <a:gd name="connsiteX43" fmla="*/ 2738462 w 7793720"/>
              <a:gd name="connsiteY43" fmla="*/ 900186 h 2866383"/>
              <a:gd name="connsiteX44" fmla="*/ 2738462 w 7793720"/>
              <a:gd name="connsiteY44" fmla="*/ 933351 h 2866383"/>
              <a:gd name="connsiteX45" fmla="*/ 2790578 w 7793720"/>
              <a:gd name="connsiteY45" fmla="*/ 933351 h 2866383"/>
              <a:gd name="connsiteX46" fmla="*/ 2790578 w 7793720"/>
              <a:gd name="connsiteY46" fmla="*/ 1004418 h 2866383"/>
              <a:gd name="connsiteX47" fmla="*/ 2819005 w 7793720"/>
              <a:gd name="connsiteY47" fmla="*/ 1004418 h 2866383"/>
              <a:gd name="connsiteX48" fmla="*/ 2819005 w 7793720"/>
              <a:gd name="connsiteY48" fmla="*/ 1056534 h 2866383"/>
              <a:gd name="connsiteX49" fmla="*/ 2828481 w 7793720"/>
              <a:gd name="connsiteY49" fmla="*/ 1056534 h 2866383"/>
              <a:gd name="connsiteX50" fmla="*/ 2828481 w 7793720"/>
              <a:gd name="connsiteY50" fmla="*/ 1084961 h 2866383"/>
              <a:gd name="connsiteX51" fmla="*/ 2937451 w 7793720"/>
              <a:gd name="connsiteY51" fmla="*/ 1084961 h 2866383"/>
              <a:gd name="connsiteX52" fmla="*/ 2937451 w 7793720"/>
              <a:gd name="connsiteY52" fmla="*/ 1127602 h 2866383"/>
              <a:gd name="connsiteX53" fmla="*/ 3183818 w 7793720"/>
              <a:gd name="connsiteY53" fmla="*/ 1127602 h 2866383"/>
              <a:gd name="connsiteX54" fmla="*/ 3183818 w 7793720"/>
              <a:gd name="connsiteY54" fmla="*/ 1156029 h 2866383"/>
              <a:gd name="connsiteX55" fmla="*/ 3245409 w 7793720"/>
              <a:gd name="connsiteY55" fmla="*/ 1156029 h 2866383"/>
              <a:gd name="connsiteX56" fmla="*/ 3245409 w 7793720"/>
              <a:gd name="connsiteY56" fmla="*/ 1217620 h 2866383"/>
              <a:gd name="connsiteX57" fmla="*/ 3690765 w 7793720"/>
              <a:gd name="connsiteY57" fmla="*/ 1217620 h 2866383"/>
              <a:gd name="connsiteX58" fmla="*/ 3690765 w 7793720"/>
              <a:gd name="connsiteY58" fmla="*/ 1288688 h 2866383"/>
              <a:gd name="connsiteX59" fmla="*/ 3766570 w 7793720"/>
              <a:gd name="connsiteY59" fmla="*/ 1288688 h 2866383"/>
              <a:gd name="connsiteX60" fmla="*/ 3766570 w 7793720"/>
              <a:gd name="connsiteY60" fmla="*/ 1345542 h 2866383"/>
              <a:gd name="connsiteX61" fmla="*/ 3823424 w 7793720"/>
              <a:gd name="connsiteY61" fmla="*/ 1345542 h 2866383"/>
              <a:gd name="connsiteX62" fmla="*/ 3823424 w 7793720"/>
              <a:gd name="connsiteY62" fmla="*/ 1378706 h 2866383"/>
              <a:gd name="connsiteX63" fmla="*/ 3951345 w 7793720"/>
              <a:gd name="connsiteY63" fmla="*/ 1378706 h 2866383"/>
              <a:gd name="connsiteX64" fmla="*/ 3951345 w 7793720"/>
              <a:gd name="connsiteY64" fmla="*/ 1421347 h 2866383"/>
              <a:gd name="connsiteX65" fmla="*/ 4008199 w 7793720"/>
              <a:gd name="connsiteY65" fmla="*/ 1421347 h 2866383"/>
              <a:gd name="connsiteX66" fmla="*/ 4008199 w 7793720"/>
              <a:gd name="connsiteY66" fmla="*/ 1454512 h 2866383"/>
              <a:gd name="connsiteX67" fmla="*/ 4131382 w 7793720"/>
              <a:gd name="connsiteY67" fmla="*/ 1454512 h 2866383"/>
              <a:gd name="connsiteX68" fmla="*/ 4131382 w 7793720"/>
              <a:gd name="connsiteY68" fmla="*/ 1516103 h 2866383"/>
              <a:gd name="connsiteX69" fmla="*/ 4164547 w 7793720"/>
              <a:gd name="connsiteY69" fmla="*/ 1516103 h 2866383"/>
              <a:gd name="connsiteX70" fmla="*/ 4164547 w 7793720"/>
              <a:gd name="connsiteY70" fmla="*/ 1568219 h 2866383"/>
              <a:gd name="connsiteX71" fmla="*/ 4207187 w 7793720"/>
              <a:gd name="connsiteY71" fmla="*/ 1568219 h 2866383"/>
              <a:gd name="connsiteX72" fmla="*/ 4164547 w 7793720"/>
              <a:gd name="connsiteY72" fmla="*/ 1672452 h 2866383"/>
              <a:gd name="connsiteX73" fmla="*/ 4249828 w 7793720"/>
              <a:gd name="connsiteY73" fmla="*/ 1672452 h 2866383"/>
              <a:gd name="connsiteX74" fmla="*/ 4249828 w 7793720"/>
              <a:gd name="connsiteY74" fmla="*/ 1705616 h 2866383"/>
              <a:gd name="connsiteX75" fmla="*/ 4572000 w 7793720"/>
              <a:gd name="connsiteY75" fmla="*/ 1705616 h 2866383"/>
              <a:gd name="connsiteX76" fmla="*/ 4572000 w 7793720"/>
              <a:gd name="connsiteY76" fmla="*/ 1776684 h 2866383"/>
              <a:gd name="connsiteX77" fmla="*/ 4638330 w 7793720"/>
              <a:gd name="connsiteY77" fmla="*/ 1776684 h 2866383"/>
              <a:gd name="connsiteX78" fmla="*/ 4638330 w 7793720"/>
              <a:gd name="connsiteY78" fmla="*/ 1800373 h 2866383"/>
              <a:gd name="connsiteX79" fmla="*/ 4861007 w 7793720"/>
              <a:gd name="connsiteY79" fmla="*/ 1800373 h 2866383"/>
              <a:gd name="connsiteX80" fmla="*/ 4861007 w 7793720"/>
              <a:gd name="connsiteY80" fmla="*/ 1933032 h 2866383"/>
              <a:gd name="connsiteX81" fmla="*/ 5486400 w 7793720"/>
              <a:gd name="connsiteY81" fmla="*/ 1933032 h 2866383"/>
              <a:gd name="connsiteX82" fmla="*/ 5486400 w 7793720"/>
              <a:gd name="connsiteY82" fmla="*/ 2013575 h 2866383"/>
              <a:gd name="connsiteX83" fmla="*/ 6244452 w 7793720"/>
              <a:gd name="connsiteY83" fmla="*/ 2013575 h 2866383"/>
              <a:gd name="connsiteX84" fmla="*/ 6244452 w 7793720"/>
              <a:gd name="connsiteY84" fmla="*/ 2103594 h 2866383"/>
              <a:gd name="connsiteX85" fmla="*/ 6931436 w 7793720"/>
              <a:gd name="connsiteY85" fmla="*/ 2103594 h 2866383"/>
              <a:gd name="connsiteX86" fmla="*/ 6931436 w 7793720"/>
              <a:gd name="connsiteY86" fmla="*/ 2207826 h 2866383"/>
              <a:gd name="connsiteX87" fmla="*/ 7793720 w 7793720"/>
              <a:gd name="connsiteY87" fmla="*/ 2207826 h 2866383"/>
              <a:gd name="connsiteX88" fmla="*/ 7793720 w 7793720"/>
              <a:gd name="connsiteY88" fmla="*/ 2866383 h 2866383"/>
              <a:gd name="connsiteX0" fmla="*/ 0 w 7793720"/>
              <a:gd name="connsiteY0" fmla="*/ 0 h 2866383"/>
              <a:gd name="connsiteX1" fmla="*/ 317434 w 7793720"/>
              <a:gd name="connsiteY1" fmla="*/ 0 h 2866383"/>
              <a:gd name="connsiteX2" fmla="*/ 317434 w 7793720"/>
              <a:gd name="connsiteY2" fmla="*/ 37902 h 2866383"/>
              <a:gd name="connsiteX3" fmla="*/ 379026 w 7793720"/>
              <a:gd name="connsiteY3" fmla="*/ 37902 h 2866383"/>
              <a:gd name="connsiteX4" fmla="*/ 379026 w 7793720"/>
              <a:gd name="connsiteY4" fmla="*/ 85281 h 2866383"/>
              <a:gd name="connsiteX5" fmla="*/ 464307 w 7793720"/>
              <a:gd name="connsiteY5" fmla="*/ 85281 h 2866383"/>
              <a:gd name="connsiteX6" fmla="*/ 464307 w 7793720"/>
              <a:gd name="connsiteY6" fmla="*/ 137397 h 2866383"/>
              <a:gd name="connsiteX7" fmla="*/ 596966 w 7793720"/>
              <a:gd name="connsiteY7" fmla="*/ 137397 h 2866383"/>
              <a:gd name="connsiteX8" fmla="*/ 596966 w 7793720"/>
              <a:gd name="connsiteY8" fmla="*/ 161086 h 2866383"/>
              <a:gd name="connsiteX9" fmla="*/ 644344 w 7793720"/>
              <a:gd name="connsiteY9" fmla="*/ 161086 h 2866383"/>
              <a:gd name="connsiteX10" fmla="*/ 644344 w 7793720"/>
              <a:gd name="connsiteY10" fmla="*/ 170561 h 2866383"/>
              <a:gd name="connsiteX11" fmla="*/ 904924 w 7793720"/>
              <a:gd name="connsiteY11" fmla="*/ 170561 h 2866383"/>
              <a:gd name="connsiteX12" fmla="*/ 904924 w 7793720"/>
              <a:gd name="connsiteY12" fmla="*/ 270056 h 2866383"/>
              <a:gd name="connsiteX13" fmla="*/ 1028108 w 7793720"/>
              <a:gd name="connsiteY13" fmla="*/ 270056 h 2866383"/>
              <a:gd name="connsiteX14" fmla="*/ 1028108 w 7793720"/>
              <a:gd name="connsiteY14" fmla="*/ 307958 h 2866383"/>
              <a:gd name="connsiteX15" fmla="*/ 1080224 w 7793720"/>
              <a:gd name="connsiteY15" fmla="*/ 307958 h 2866383"/>
              <a:gd name="connsiteX16" fmla="*/ 1080224 w 7793720"/>
              <a:gd name="connsiteY16" fmla="*/ 326910 h 2866383"/>
              <a:gd name="connsiteX17" fmla="*/ 1208145 w 7793720"/>
              <a:gd name="connsiteY17" fmla="*/ 326910 h 2866383"/>
              <a:gd name="connsiteX18" fmla="*/ 1208145 w 7793720"/>
              <a:gd name="connsiteY18" fmla="*/ 355337 h 2866383"/>
              <a:gd name="connsiteX19" fmla="*/ 1340804 w 7793720"/>
              <a:gd name="connsiteY19" fmla="*/ 355337 h 2866383"/>
              <a:gd name="connsiteX20" fmla="*/ 1340804 w 7793720"/>
              <a:gd name="connsiteY20" fmla="*/ 421666 h 2866383"/>
              <a:gd name="connsiteX21" fmla="*/ 1388182 w 7793720"/>
              <a:gd name="connsiteY21" fmla="*/ 421666 h 2866383"/>
              <a:gd name="connsiteX22" fmla="*/ 1388182 w 7793720"/>
              <a:gd name="connsiteY22" fmla="*/ 478520 h 2866383"/>
              <a:gd name="connsiteX23" fmla="*/ 1591909 w 7793720"/>
              <a:gd name="connsiteY23" fmla="*/ 478520 h 2866383"/>
              <a:gd name="connsiteX24" fmla="*/ 1591909 w 7793720"/>
              <a:gd name="connsiteY24" fmla="*/ 502209 h 2866383"/>
              <a:gd name="connsiteX25" fmla="*/ 1776684 w 7793720"/>
              <a:gd name="connsiteY25" fmla="*/ 502209 h 2866383"/>
              <a:gd name="connsiteX26" fmla="*/ 1776684 w 7793720"/>
              <a:gd name="connsiteY26" fmla="*/ 568539 h 2866383"/>
              <a:gd name="connsiteX27" fmla="*/ 1847751 w 7793720"/>
              <a:gd name="connsiteY27" fmla="*/ 568539 h 2866383"/>
              <a:gd name="connsiteX28" fmla="*/ 1847751 w 7793720"/>
              <a:gd name="connsiteY28" fmla="*/ 630130 h 2866383"/>
              <a:gd name="connsiteX29" fmla="*/ 1923557 w 7793720"/>
              <a:gd name="connsiteY29" fmla="*/ 630130 h 2866383"/>
              <a:gd name="connsiteX30" fmla="*/ 1923557 w 7793720"/>
              <a:gd name="connsiteY30" fmla="*/ 653819 h 2866383"/>
              <a:gd name="connsiteX31" fmla="*/ 2056216 w 7793720"/>
              <a:gd name="connsiteY31" fmla="*/ 653819 h 2866383"/>
              <a:gd name="connsiteX32" fmla="*/ 2056216 w 7793720"/>
              <a:gd name="connsiteY32" fmla="*/ 686984 h 2866383"/>
              <a:gd name="connsiteX33" fmla="*/ 2089380 w 7793720"/>
              <a:gd name="connsiteY33" fmla="*/ 686984 h 2866383"/>
              <a:gd name="connsiteX34" fmla="*/ 2089380 w 7793720"/>
              <a:gd name="connsiteY34" fmla="*/ 729625 h 2866383"/>
              <a:gd name="connsiteX35" fmla="*/ 2117807 w 7793720"/>
              <a:gd name="connsiteY35" fmla="*/ 729625 h 2866383"/>
              <a:gd name="connsiteX36" fmla="*/ 2117807 w 7793720"/>
              <a:gd name="connsiteY36" fmla="*/ 767527 h 2866383"/>
              <a:gd name="connsiteX37" fmla="*/ 2193613 w 7793720"/>
              <a:gd name="connsiteY37" fmla="*/ 767527 h 2866383"/>
              <a:gd name="connsiteX38" fmla="*/ 2193613 w 7793720"/>
              <a:gd name="connsiteY38" fmla="*/ 800692 h 2866383"/>
              <a:gd name="connsiteX39" fmla="*/ 2307320 w 7793720"/>
              <a:gd name="connsiteY39" fmla="*/ 800692 h 2866383"/>
              <a:gd name="connsiteX40" fmla="*/ 2307320 w 7793720"/>
              <a:gd name="connsiteY40" fmla="*/ 867021 h 2866383"/>
              <a:gd name="connsiteX41" fmla="*/ 2373650 w 7793720"/>
              <a:gd name="connsiteY41" fmla="*/ 867021 h 2866383"/>
              <a:gd name="connsiteX42" fmla="*/ 2373650 w 7793720"/>
              <a:gd name="connsiteY42" fmla="*/ 900186 h 2866383"/>
              <a:gd name="connsiteX43" fmla="*/ 2738462 w 7793720"/>
              <a:gd name="connsiteY43" fmla="*/ 900186 h 2866383"/>
              <a:gd name="connsiteX44" fmla="*/ 2738462 w 7793720"/>
              <a:gd name="connsiteY44" fmla="*/ 933351 h 2866383"/>
              <a:gd name="connsiteX45" fmla="*/ 2790578 w 7793720"/>
              <a:gd name="connsiteY45" fmla="*/ 933351 h 2866383"/>
              <a:gd name="connsiteX46" fmla="*/ 2790578 w 7793720"/>
              <a:gd name="connsiteY46" fmla="*/ 1004418 h 2866383"/>
              <a:gd name="connsiteX47" fmla="*/ 2819005 w 7793720"/>
              <a:gd name="connsiteY47" fmla="*/ 1004418 h 2866383"/>
              <a:gd name="connsiteX48" fmla="*/ 2819005 w 7793720"/>
              <a:gd name="connsiteY48" fmla="*/ 1056534 h 2866383"/>
              <a:gd name="connsiteX49" fmla="*/ 2828481 w 7793720"/>
              <a:gd name="connsiteY49" fmla="*/ 1056534 h 2866383"/>
              <a:gd name="connsiteX50" fmla="*/ 2828481 w 7793720"/>
              <a:gd name="connsiteY50" fmla="*/ 1084961 h 2866383"/>
              <a:gd name="connsiteX51" fmla="*/ 2937451 w 7793720"/>
              <a:gd name="connsiteY51" fmla="*/ 1084961 h 2866383"/>
              <a:gd name="connsiteX52" fmla="*/ 2937451 w 7793720"/>
              <a:gd name="connsiteY52" fmla="*/ 1127602 h 2866383"/>
              <a:gd name="connsiteX53" fmla="*/ 3183818 w 7793720"/>
              <a:gd name="connsiteY53" fmla="*/ 1127602 h 2866383"/>
              <a:gd name="connsiteX54" fmla="*/ 3183818 w 7793720"/>
              <a:gd name="connsiteY54" fmla="*/ 1156029 h 2866383"/>
              <a:gd name="connsiteX55" fmla="*/ 3245409 w 7793720"/>
              <a:gd name="connsiteY55" fmla="*/ 1156029 h 2866383"/>
              <a:gd name="connsiteX56" fmla="*/ 3245409 w 7793720"/>
              <a:gd name="connsiteY56" fmla="*/ 1217620 h 2866383"/>
              <a:gd name="connsiteX57" fmla="*/ 3690765 w 7793720"/>
              <a:gd name="connsiteY57" fmla="*/ 1217620 h 2866383"/>
              <a:gd name="connsiteX58" fmla="*/ 3690765 w 7793720"/>
              <a:gd name="connsiteY58" fmla="*/ 1288688 h 2866383"/>
              <a:gd name="connsiteX59" fmla="*/ 3766570 w 7793720"/>
              <a:gd name="connsiteY59" fmla="*/ 1288688 h 2866383"/>
              <a:gd name="connsiteX60" fmla="*/ 3766570 w 7793720"/>
              <a:gd name="connsiteY60" fmla="*/ 1345542 h 2866383"/>
              <a:gd name="connsiteX61" fmla="*/ 3823424 w 7793720"/>
              <a:gd name="connsiteY61" fmla="*/ 1345542 h 2866383"/>
              <a:gd name="connsiteX62" fmla="*/ 3823424 w 7793720"/>
              <a:gd name="connsiteY62" fmla="*/ 1378706 h 2866383"/>
              <a:gd name="connsiteX63" fmla="*/ 3951345 w 7793720"/>
              <a:gd name="connsiteY63" fmla="*/ 1378706 h 2866383"/>
              <a:gd name="connsiteX64" fmla="*/ 3951345 w 7793720"/>
              <a:gd name="connsiteY64" fmla="*/ 1421347 h 2866383"/>
              <a:gd name="connsiteX65" fmla="*/ 4008199 w 7793720"/>
              <a:gd name="connsiteY65" fmla="*/ 1421347 h 2866383"/>
              <a:gd name="connsiteX66" fmla="*/ 4008199 w 7793720"/>
              <a:gd name="connsiteY66" fmla="*/ 1454512 h 2866383"/>
              <a:gd name="connsiteX67" fmla="*/ 4131382 w 7793720"/>
              <a:gd name="connsiteY67" fmla="*/ 1454512 h 2866383"/>
              <a:gd name="connsiteX68" fmla="*/ 4131382 w 7793720"/>
              <a:gd name="connsiteY68" fmla="*/ 1516103 h 2866383"/>
              <a:gd name="connsiteX69" fmla="*/ 4164547 w 7793720"/>
              <a:gd name="connsiteY69" fmla="*/ 1516103 h 2866383"/>
              <a:gd name="connsiteX70" fmla="*/ 4164547 w 7793720"/>
              <a:gd name="connsiteY70" fmla="*/ 1568219 h 2866383"/>
              <a:gd name="connsiteX71" fmla="*/ 4207187 w 7793720"/>
              <a:gd name="connsiteY71" fmla="*/ 1568219 h 2866383"/>
              <a:gd name="connsiteX72" fmla="*/ 4197712 w 7793720"/>
              <a:gd name="connsiteY72" fmla="*/ 1672452 h 2866383"/>
              <a:gd name="connsiteX73" fmla="*/ 4249828 w 7793720"/>
              <a:gd name="connsiteY73" fmla="*/ 1672452 h 2866383"/>
              <a:gd name="connsiteX74" fmla="*/ 4249828 w 7793720"/>
              <a:gd name="connsiteY74" fmla="*/ 1705616 h 2866383"/>
              <a:gd name="connsiteX75" fmla="*/ 4572000 w 7793720"/>
              <a:gd name="connsiteY75" fmla="*/ 1705616 h 2866383"/>
              <a:gd name="connsiteX76" fmla="*/ 4572000 w 7793720"/>
              <a:gd name="connsiteY76" fmla="*/ 1776684 h 2866383"/>
              <a:gd name="connsiteX77" fmla="*/ 4638330 w 7793720"/>
              <a:gd name="connsiteY77" fmla="*/ 1776684 h 2866383"/>
              <a:gd name="connsiteX78" fmla="*/ 4638330 w 7793720"/>
              <a:gd name="connsiteY78" fmla="*/ 1800373 h 2866383"/>
              <a:gd name="connsiteX79" fmla="*/ 4861007 w 7793720"/>
              <a:gd name="connsiteY79" fmla="*/ 1800373 h 2866383"/>
              <a:gd name="connsiteX80" fmla="*/ 4861007 w 7793720"/>
              <a:gd name="connsiteY80" fmla="*/ 1933032 h 2866383"/>
              <a:gd name="connsiteX81" fmla="*/ 5486400 w 7793720"/>
              <a:gd name="connsiteY81" fmla="*/ 1933032 h 2866383"/>
              <a:gd name="connsiteX82" fmla="*/ 5486400 w 7793720"/>
              <a:gd name="connsiteY82" fmla="*/ 2013575 h 2866383"/>
              <a:gd name="connsiteX83" fmla="*/ 6244452 w 7793720"/>
              <a:gd name="connsiteY83" fmla="*/ 2013575 h 2866383"/>
              <a:gd name="connsiteX84" fmla="*/ 6244452 w 7793720"/>
              <a:gd name="connsiteY84" fmla="*/ 2103594 h 2866383"/>
              <a:gd name="connsiteX85" fmla="*/ 6931436 w 7793720"/>
              <a:gd name="connsiteY85" fmla="*/ 2103594 h 2866383"/>
              <a:gd name="connsiteX86" fmla="*/ 6931436 w 7793720"/>
              <a:gd name="connsiteY86" fmla="*/ 2207826 h 2866383"/>
              <a:gd name="connsiteX87" fmla="*/ 7793720 w 7793720"/>
              <a:gd name="connsiteY87" fmla="*/ 2207826 h 2866383"/>
              <a:gd name="connsiteX88" fmla="*/ 7793720 w 7793720"/>
              <a:gd name="connsiteY88" fmla="*/ 2866383 h 2866383"/>
              <a:gd name="connsiteX0" fmla="*/ 0 w 7793720"/>
              <a:gd name="connsiteY0" fmla="*/ 0 h 2866383"/>
              <a:gd name="connsiteX1" fmla="*/ 317434 w 7793720"/>
              <a:gd name="connsiteY1" fmla="*/ 0 h 2866383"/>
              <a:gd name="connsiteX2" fmla="*/ 317434 w 7793720"/>
              <a:gd name="connsiteY2" fmla="*/ 37902 h 2866383"/>
              <a:gd name="connsiteX3" fmla="*/ 379026 w 7793720"/>
              <a:gd name="connsiteY3" fmla="*/ 37902 h 2866383"/>
              <a:gd name="connsiteX4" fmla="*/ 379026 w 7793720"/>
              <a:gd name="connsiteY4" fmla="*/ 85281 h 2866383"/>
              <a:gd name="connsiteX5" fmla="*/ 464307 w 7793720"/>
              <a:gd name="connsiteY5" fmla="*/ 85281 h 2866383"/>
              <a:gd name="connsiteX6" fmla="*/ 464307 w 7793720"/>
              <a:gd name="connsiteY6" fmla="*/ 137397 h 2866383"/>
              <a:gd name="connsiteX7" fmla="*/ 596966 w 7793720"/>
              <a:gd name="connsiteY7" fmla="*/ 137397 h 2866383"/>
              <a:gd name="connsiteX8" fmla="*/ 596966 w 7793720"/>
              <a:gd name="connsiteY8" fmla="*/ 161086 h 2866383"/>
              <a:gd name="connsiteX9" fmla="*/ 644344 w 7793720"/>
              <a:gd name="connsiteY9" fmla="*/ 161086 h 2866383"/>
              <a:gd name="connsiteX10" fmla="*/ 644344 w 7793720"/>
              <a:gd name="connsiteY10" fmla="*/ 170561 h 2866383"/>
              <a:gd name="connsiteX11" fmla="*/ 904924 w 7793720"/>
              <a:gd name="connsiteY11" fmla="*/ 170561 h 2866383"/>
              <a:gd name="connsiteX12" fmla="*/ 904924 w 7793720"/>
              <a:gd name="connsiteY12" fmla="*/ 270056 h 2866383"/>
              <a:gd name="connsiteX13" fmla="*/ 1028108 w 7793720"/>
              <a:gd name="connsiteY13" fmla="*/ 270056 h 2866383"/>
              <a:gd name="connsiteX14" fmla="*/ 1028108 w 7793720"/>
              <a:gd name="connsiteY14" fmla="*/ 307958 h 2866383"/>
              <a:gd name="connsiteX15" fmla="*/ 1080224 w 7793720"/>
              <a:gd name="connsiteY15" fmla="*/ 307958 h 2866383"/>
              <a:gd name="connsiteX16" fmla="*/ 1080224 w 7793720"/>
              <a:gd name="connsiteY16" fmla="*/ 326910 h 2866383"/>
              <a:gd name="connsiteX17" fmla="*/ 1208145 w 7793720"/>
              <a:gd name="connsiteY17" fmla="*/ 326910 h 2866383"/>
              <a:gd name="connsiteX18" fmla="*/ 1208145 w 7793720"/>
              <a:gd name="connsiteY18" fmla="*/ 355337 h 2866383"/>
              <a:gd name="connsiteX19" fmla="*/ 1340804 w 7793720"/>
              <a:gd name="connsiteY19" fmla="*/ 355337 h 2866383"/>
              <a:gd name="connsiteX20" fmla="*/ 1340804 w 7793720"/>
              <a:gd name="connsiteY20" fmla="*/ 421666 h 2866383"/>
              <a:gd name="connsiteX21" fmla="*/ 1388182 w 7793720"/>
              <a:gd name="connsiteY21" fmla="*/ 421666 h 2866383"/>
              <a:gd name="connsiteX22" fmla="*/ 1388182 w 7793720"/>
              <a:gd name="connsiteY22" fmla="*/ 478520 h 2866383"/>
              <a:gd name="connsiteX23" fmla="*/ 1591909 w 7793720"/>
              <a:gd name="connsiteY23" fmla="*/ 478520 h 2866383"/>
              <a:gd name="connsiteX24" fmla="*/ 1591909 w 7793720"/>
              <a:gd name="connsiteY24" fmla="*/ 502209 h 2866383"/>
              <a:gd name="connsiteX25" fmla="*/ 1776684 w 7793720"/>
              <a:gd name="connsiteY25" fmla="*/ 502209 h 2866383"/>
              <a:gd name="connsiteX26" fmla="*/ 1776684 w 7793720"/>
              <a:gd name="connsiteY26" fmla="*/ 568539 h 2866383"/>
              <a:gd name="connsiteX27" fmla="*/ 1847751 w 7793720"/>
              <a:gd name="connsiteY27" fmla="*/ 568539 h 2866383"/>
              <a:gd name="connsiteX28" fmla="*/ 1847751 w 7793720"/>
              <a:gd name="connsiteY28" fmla="*/ 630130 h 2866383"/>
              <a:gd name="connsiteX29" fmla="*/ 1923557 w 7793720"/>
              <a:gd name="connsiteY29" fmla="*/ 630130 h 2866383"/>
              <a:gd name="connsiteX30" fmla="*/ 1923557 w 7793720"/>
              <a:gd name="connsiteY30" fmla="*/ 653819 h 2866383"/>
              <a:gd name="connsiteX31" fmla="*/ 2056216 w 7793720"/>
              <a:gd name="connsiteY31" fmla="*/ 653819 h 2866383"/>
              <a:gd name="connsiteX32" fmla="*/ 2056216 w 7793720"/>
              <a:gd name="connsiteY32" fmla="*/ 686984 h 2866383"/>
              <a:gd name="connsiteX33" fmla="*/ 2089380 w 7793720"/>
              <a:gd name="connsiteY33" fmla="*/ 686984 h 2866383"/>
              <a:gd name="connsiteX34" fmla="*/ 2089380 w 7793720"/>
              <a:gd name="connsiteY34" fmla="*/ 729625 h 2866383"/>
              <a:gd name="connsiteX35" fmla="*/ 2117807 w 7793720"/>
              <a:gd name="connsiteY35" fmla="*/ 729625 h 2866383"/>
              <a:gd name="connsiteX36" fmla="*/ 2117807 w 7793720"/>
              <a:gd name="connsiteY36" fmla="*/ 767527 h 2866383"/>
              <a:gd name="connsiteX37" fmla="*/ 2193613 w 7793720"/>
              <a:gd name="connsiteY37" fmla="*/ 767527 h 2866383"/>
              <a:gd name="connsiteX38" fmla="*/ 2193613 w 7793720"/>
              <a:gd name="connsiteY38" fmla="*/ 800692 h 2866383"/>
              <a:gd name="connsiteX39" fmla="*/ 2307320 w 7793720"/>
              <a:gd name="connsiteY39" fmla="*/ 800692 h 2866383"/>
              <a:gd name="connsiteX40" fmla="*/ 2307320 w 7793720"/>
              <a:gd name="connsiteY40" fmla="*/ 867021 h 2866383"/>
              <a:gd name="connsiteX41" fmla="*/ 2373650 w 7793720"/>
              <a:gd name="connsiteY41" fmla="*/ 867021 h 2866383"/>
              <a:gd name="connsiteX42" fmla="*/ 2373650 w 7793720"/>
              <a:gd name="connsiteY42" fmla="*/ 900186 h 2866383"/>
              <a:gd name="connsiteX43" fmla="*/ 2738462 w 7793720"/>
              <a:gd name="connsiteY43" fmla="*/ 900186 h 2866383"/>
              <a:gd name="connsiteX44" fmla="*/ 2738462 w 7793720"/>
              <a:gd name="connsiteY44" fmla="*/ 933351 h 2866383"/>
              <a:gd name="connsiteX45" fmla="*/ 2790578 w 7793720"/>
              <a:gd name="connsiteY45" fmla="*/ 933351 h 2866383"/>
              <a:gd name="connsiteX46" fmla="*/ 2790578 w 7793720"/>
              <a:gd name="connsiteY46" fmla="*/ 1004418 h 2866383"/>
              <a:gd name="connsiteX47" fmla="*/ 2819005 w 7793720"/>
              <a:gd name="connsiteY47" fmla="*/ 1004418 h 2866383"/>
              <a:gd name="connsiteX48" fmla="*/ 2819005 w 7793720"/>
              <a:gd name="connsiteY48" fmla="*/ 1056534 h 2866383"/>
              <a:gd name="connsiteX49" fmla="*/ 2828481 w 7793720"/>
              <a:gd name="connsiteY49" fmla="*/ 1056534 h 2866383"/>
              <a:gd name="connsiteX50" fmla="*/ 2828481 w 7793720"/>
              <a:gd name="connsiteY50" fmla="*/ 1084961 h 2866383"/>
              <a:gd name="connsiteX51" fmla="*/ 2937451 w 7793720"/>
              <a:gd name="connsiteY51" fmla="*/ 1084961 h 2866383"/>
              <a:gd name="connsiteX52" fmla="*/ 2937451 w 7793720"/>
              <a:gd name="connsiteY52" fmla="*/ 1127602 h 2866383"/>
              <a:gd name="connsiteX53" fmla="*/ 3183818 w 7793720"/>
              <a:gd name="connsiteY53" fmla="*/ 1127602 h 2866383"/>
              <a:gd name="connsiteX54" fmla="*/ 3183818 w 7793720"/>
              <a:gd name="connsiteY54" fmla="*/ 1156029 h 2866383"/>
              <a:gd name="connsiteX55" fmla="*/ 3245409 w 7793720"/>
              <a:gd name="connsiteY55" fmla="*/ 1156029 h 2866383"/>
              <a:gd name="connsiteX56" fmla="*/ 3245409 w 7793720"/>
              <a:gd name="connsiteY56" fmla="*/ 1217620 h 2866383"/>
              <a:gd name="connsiteX57" fmla="*/ 3690765 w 7793720"/>
              <a:gd name="connsiteY57" fmla="*/ 1217620 h 2866383"/>
              <a:gd name="connsiteX58" fmla="*/ 3690765 w 7793720"/>
              <a:gd name="connsiteY58" fmla="*/ 1288688 h 2866383"/>
              <a:gd name="connsiteX59" fmla="*/ 3766570 w 7793720"/>
              <a:gd name="connsiteY59" fmla="*/ 1288688 h 2866383"/>
              <a:gd name="connsiteX60" fmla="*/ 3766570 w 7793720"/>
              <a:gd name="connsiteY60" fmla="*/ 1345542 h 2866383"/>
              <a:gd name="connsiteX61" fmla="*/ 3823424 w 7793720"/>
              <a:gd name="connsiteY61" fmla="*/ 1345542 h 2866383"/>
              <a:gd name="connsiteX62" fmla="*/ 3823424 w 7793720"/>
              <a:gd name="connsiteY62" fmla="*/ 1378706 h 2866383"/>
              <a:gd name="connsiteX63" fmla="*/ 3951345 w 7793720"/>
              <a:gd name="connsiteY63" fmla="*/ 1378706 h 2866383"/>
              <a:gd name="connsiteX64" fmla="*/ 3951345 w 7793720"/>
              <a:gd name="connsiteY64" fmla="*/ 1421347 h 2866383"/>
              <a:gd name="connsiteX65" fmla="*/ 4008199 w 7793720"/>
              <a:gd name="connsiteY65" fmla="*/ 1421347 h 2866383"/>
              <a:gd name="connsiteX66" fmla="*/ 4008199 w 7793720"/>
              <a:gd name="connsiteY66" fmla="*/ 1454512 h 2866383"/>
              <a:gd name="connsiteX67" fmla="*/ 4131382 w 7793720"/>
              <a:gd name="connsiteY67" fmla="*/ 1454512 h 2866383"/>
              <a:gd name="connsiteX68" fmla="*/ 4131382 w 7793720"/>
              <a:gd name="connsiteY68" fmla="*/ 1516103 h 2866383"/>
              <a:gd name="connsiteX69" fmla="*/ 4164547 w 7793720"/>
              <a:gd name="connsiteY69" fmla="*/ 1516103 h 2866383"/>
              <a:gd name="connsiteX70" fmla="*/ 4164547 w 7793720"/>
              <a:gd name="connsiteY70" fmla="*/ 1568219 h 2866383"/>
              <a:gd name="connsiteX71" fmla="*/ 4207187 w 7793720"/>
              <a:gd name="connsiteY71" fmla="*/ 1568219 h 2866383"/>
              <a:gd name="connsiteX72" fmla="*/ 4211925 w 7793720"/>
              <a:gd name="connsiteY72" fmla="*/ 1672452 h 2866383"/>
              <a:gd name="connsiteX73" fmla="*/ 4249828 w 7793720"/>
              <a:gd name="connsiteY73" fmla="*/ 1672452 h 2866383"/>
              <a:gd name="connsiteX74" fmla="*/ 4249828 w 7793720"/>
              <a:gd name="connsiteY74" fmla="*/ 1705616 h 2866383"/>
              <a:gd name="connsiteX75" fmla="*/ 4572000 w 7793720"/>
              <a:gd name="connsiteY75" fmla="*/ 1705616 h 2866383"/>
              <a:gd name="connsiteX76" fmla="*/ 4572000 w 7793720"/>
              <a:gd name="connsiteY76" fmla="*/ 1776684 h 2866383"/>
              <a:gd name="connsiteX77" fmla="*/ 4638330 w 7793720"/>
              <a:gd name="connsiteY77" fmla="*/ 1776684 h 2866383"/>
              <a:gd name="connsiteX78" fmla="*/ 4638330 w 7793720"/>
              <a:gd name="connsiteY78" fmla="*/ 1800373 h 2866383"/>
              <a:gd name="connsiteX79" fmla="*/ 4861007 w 7793720"/>
              <a:gd name="connsiteY79" fmla="*/ 1800373 h 2866383"/>
              <a:gd name="connsiteX80" fmla="*/ 4861007 w 7793720"/>
              <a:gd name="connsiteY80" fmla="*/ 1933032 h 2866383"/>
              <a:gd name="connsiteX81" fmla="*/ 5486400 w 7793720"/>
              <a:gd name="connsiteY81" fmla="*/ 1933032 h 2866383"/>
              <a:gd name="connsiteX82" fmla="*/ 5486400 w 7793720"/>
              <a:gd name="connsiteY82" fmla="*/ 2013575 h 2866383"/>
              <a:gd name="connsiteX83" fmla="*/ 6244452 w 7793720"/>
              <a:gd name="connsiteY83" fmla="*/ 2013575 h 2866383"/>
              <a:gd name="connsiteX84" fmla="*/ 6244452 w 7793720"/>
              <a:gd name="connsiteY84" fmla="*/ 2103594 h 2866383"/>
              <a:gd name="connsiteX85" fmla="*/ 6931436 w 7793720"/>
              <a:gd name="connsiteY85" fmla="*/ 2103594 h 2866383"/>
              <a:gd name="connsiteX86" fmla="*/ 6931436 w 7793720"/>
              <a:gd name="connsiteY86" fmla="*/ 2207826 h 2866383"/>
              <a:gd name="connsiteX87" fmla="*/ 7793720 w 7793720"/>
              <a:gd name="connsiteY87" fmla="*/ 2207826 h 2866383"/>
              <a:gd name="connsiteX88" fmla="*/ 7793720 w 7793720"/>
              <a:gd name="connsiteY88" fmla="*/ 2866383 h 286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793720" h="2866383">
                <a:moveTo>
                  <a:pt x="0" y="0"/>
                </a:moveTo>
                <a:lnTo>
                  <a:pt x="317434" y="0"/>
                </a:lnTo>
                <a:lnTo>
                  <a:pt x="317434" y="37902"/>
                </a:lnTo>
                <a:lnTo>
                  <a:pt x="379026" y="37902"/>
                </a:lnTo>
                <a:lnTo>
                  <a:pt x="379026" y="85281"/>
                </a:lnTo>
                <a:lnTo>
                  <a:pt x="464307" y="85281"/>
                </a:lnTo>
                <a:lnTo>
                  <a:pt x="464307" y="137397"/>
                </a:lnTo>
                <a:lnTo>
                  <a:pt x="596966" y="137397"/>
                </a:lnTo>
                <a:lnTo>
                  <a:pt x="596966" y="161086"/>
                </a:lnTo>
                <a:lnTo>
                  <a:pt x="644344" y="161086"/>
                </a:lnTo>
                <a:lnTo>
                  <a:pt x="644344" y="170561"/>
                </a:lnTo>
                <a:lnTo>
                  <a:pt x="904924" y="170561"/>
                </a:lnTo>
                <a:lnTo>
                  <a:pt x="904924" y="270056"/>
                </a:lnTo>
                <a:lnTo>
                  <a:pt x="1028108" y="270056"/>
                </a:lnTo>
                <a:lnTo>
                  <a:pt x="1028108" y="307958"/>
                </a:lnTo>
                <a:lnTo>
                  <a:pt x="1080224" y="307958"/>
                </a:lnTo>
                <a:lnTo>
                  <a:pt x="1080224" y="326910"/>
                </a:lnTo>
                <a:lnTo>
                  <a:pt x="1208145" y="326910"/>
                </a:lnTo>
                <a:lnTo>
                  <a:pt x="1208145" y="355337"/>
                </a:lnTo>
                <a:lnTo>
                  <a:pt x="1340804" y="355337"/>
                </a:lnTo>
                <a:lnTo>
                  <a:pt x="1340804" y="421666"/>
                </a:lnTo>
                <a:lnTo>
                  <a:pt x="1388182" y="421666"/>
                </a:lnTo>
                <a:lnTo>
                  <a:pt x="1388182" y="478520"/>
                </a:lnTo>
                <a:lnTo>
                  <a:pt x="1591909" y="478520"/>
                </a:lnTo>
                <a:lnTo>
                  <a:pt x="1591909" y="502209"/>
                </a:lnTo>
                <a:lnTo>
                  <a:pt x="1776684" y="502209"/>
                </a:lnTo>
                <a:lnTo>
                  <a:pt x="1776684" y="568539"/>
                </a:lnTo>
                <a:lnTo>
                  <a:pt x="1847751" y="568539"/>
                </a:lnTo>
                <a:lnTo>
                  <a:pt x="1847751" y="630130"/>
                </a:lnTo>
                <a:lnTo>
                  <a:pt x="1923557" y="630130"/>
                </a:lnTo>
                <a:lnTo>
                  <a:pt x="1923557" y="653819"/>
                </a:lnTo>
                <a:lnTo>
                  <a:pt x="2056216" y="653819"/>
                </a:lnTo>
                <a:lnTo>
                  <a:pt x="2056216" y="686984"/>
                </a:lnTo>
                <a:lnTo>
                  <a:pt x="2089380" y="686984"/>
                </a:lnTo>
                <a:lnTo>
                  <a:pt x="2089380" y="729625"/>
                </a:lnTo>
                <a:lnTo>
                  <a:pt x="2117807" y="729625"/>
                </a:lnTo>
                <a:lnTo>
                  <a:pt x="2117807" y="767527"/>
                </a:lnTo>
                <a:lnTo>
                  <a:pt x="2193613" y="767527"/>
                </a:lnTo>
                <a:lnTo>
                  <a:pt x="2193613" y="800692"/>
                </a:lnTo>
                <a:lnTo>
                  <a:pt x="2307320" y="800692"/>
                </a:lnTo>
                <a:lnTo>
                  <a:pt x="2307320" y="867021"/>
                </a:lnTo>
                <a:lnTo>
                  <a:pt x="2373650" y="867021"/>
                </a:lnTo>
                <a:lnTo>
                  <a:pt x="2373650" y="900186"/>
                </a:lnTo>
                <a:lnTo>
                  <a:pt x="2738462" y="900186"/>
                </a:lnTo>
                <a:lnTo>
                  <a:pt x="2738462" y="933351"/>
                </a:lnTo>
                <a:lnTo>
                  <a:pt x="2790578" y="933351"/>
                </a:lnTo>
                <a:lnTo>
                  <a:pt x="2790578" y="1004418"/>
                </a:lnTo>
                <a:lnTo>
                  <a:pt x="2819005" y="1004418"/>
                </a:lnTo>
                <a:lnTo>
                  <a:pt x="2819005" y="1056534"/>
                </a:lnTo>
                <a:lnTo>
                  <a:pt x="2828481" y="1056534"/>
                </a:lnTo>
                <a:lnTo>
                  <a:pt x="2828481" y="1084961"/>
                </a:lnTo>
                <a:lnTo>
                  <a:pt x="2937451" y="1084961"/>
                </a:lnTo>
                <a:lnTo>
                  <a:pt x="2937451" y="1127602"/>
                </a:lnTo>
                <a:lnTo>
                  <a:pt x="3183818" y="1127602"/>
                </a:lnTo>
                <a:lnTo>
                  <a:pt x="3183818" y="1156029"/>
                </a:lnTo>
                <a:lnTo>
                  <a:pt x="3245409" y="1156029"/>
                </a:lnTo>
                <a:lnTo>
                  <a:pt x="3245409" y="1217620"/>
                </a:lnTo>
                <a:lnTo>
                  <a:pt x="3690765" y="1217620"/>
                </a:lnTo>
                <a:lnTo>
                  <a:pt x="3690765" y="1288688"/>
                </a:lnTo>
                <a:lnTo>
                  <a:pt x="3766570" y="1288688"/>
                </a:lnTo>
                <a:lnTo>
                  <a:pt x="3766570" y="1345542"/>
                </a:lnTo>
                <a:lnTo>
                  <a:pt x="3823424" y="1345542"/>
                </a:lnTo>
                <a:lnTo>
                  <a:pt x="3823424" y="1378706"/>
                </a:lnTo>
                <a:lnTo>
                  <a:pt x="3951345" y="1378706"/>
                </a:lnTo>
                <a:lnTo>
                  <a:pt x="3951345" y="1421347"/>
                </a:lnTo>
                <a:lnTo>
                  <a:pt x="4008199" y="1421347"/>
                </a:lnTo>
                <a:lnTo>
                  <a:pt x="4008199" y="1454512"/>
                </a:lnTo>
                <a:lnTo>
                  <a:pt x="4131382" y="1454512"/>
                </a:lnTo>
                <a:lnTo>
                  <a:pt x="4131382" y="1516103"/>
                </a:lnTo>
                <a:lnTo>
                  <a:pt x="4164547" y="1516103"/>
                </a:lnTo>
                <a:lnTo>
                  <a:pt x="4164547" y="1568219"/>
                </a:lnTo>
                <a:lnTo>
                  <a:pt x="4207187" y="1568219"/>
                </a:lnTo>
                <a:lnTo>
                  <a:pt x="4211925" y="1672452"/>
                </a:lnTo>
                <a:lnTo>
                  <a:pt x="4249828" y="1672452"/>
                </a:lnTo>
                <a:lnTo>
                  <a:pt x="4249828" y="1705616"/>
                </a:lnTo>
                <a:lnTo>
                  <a:pt x="4572000" y="1705616"/>
                </a:lnTo>
                <a:lnTo>
                  <a:pt x="4572000" y="1776684"/>
                </a:lnTo>
                <a:lnTo>
                  <a:pt x="4638330" y="1776684"/>
                </a:lnTo>
                <a:lnTo>
                  <a:pt x="4638330" y="1800373"/>
                </a:lnTo>
                <a:lnTo>
                  <a:pt x="4861007" y="1800373"/>
                </a:lnTo>
                <a:lnTo>
                  <a:pt x="4861007" y="1933032"/>
                </a:lnTo>
                <a:lnTo>
                  <a:pt x="5486400" y="1933032"/>
                </a:lnTo>
                <a:lnTo>
                  <a:pt x="5486400" y="2013575"/>
                </a:lnTo>
                <a:lnTo>
                  <a:pt x="6244452" y="2013575"/>
                </a:lnTo>
                <a:lnTo>
                  <a:pt x="6244452" y="2103594"/>
                </a:lnTo>
                <a:lnTo>
                  <a:pt x="6931436" y="2103594"/>
                </a:lnTo>
                <a:lnTo>
                  <a:pt x="6931436" y="2207826"/>
                </a:lnTo>
                <a:lnTo>
                  <a:pt x="7793720" y="2207826"/>
                </a:lnTo>
                <a:lnTo>
                  <a:pt x="7793720" y="2866383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AE197350-679C-146E-AFBC-C23E25044FA3}"/>
              </a:ext>
            </a:extLst>
          </p:cNvPr>
          <p:cNvSpPr/>
          <p:nvPr/>
        </p:nvSpPr>
        <p:spPr bwMode="auto">
          <a:xfrm>
            <a:off x="2665237" y="2051478"/>
            <a:ext cx="6386587" cy="2866383"/>
          </a:xfrm>
          <a:custGeom>
            <a:avLst/>
            <a:gdLst>
              <a:gd name="connsiteX0" fmla="*/ 0 w 6386587"/>
              <a:gd name="connsiteY0" fmla="*/ 0 h 2866383"/>
              <a:gd name="connsiteX1" fmla="*/ 317434 w 6386587"/>
              <a:gd name="connsiteY1" fmla="*/ 0 h 2866383"/>
              <a:gd name="connsiteX2" fmla="*/ 317434 w 6386587"/>
              <a:gd name="connsiteY2" fmla="*/ 52116 h 2866383"/>
              <a:gd name="connsiteX3" fmla="*/ 364813 w 6386587"/>
              <a:gd name="connsiteY3" fmla="*/ 52116 h 2866383"/>
              <a:gd name="connsiteX4" fmla="*/ 364813 w 6386587"/>
              <a:gd name="connsiteY4" fmla="*/ 99494 h 2866383"/>
              <a:gd name="connsiteX5" fmla="*/ 397977 w 6386587"/>
              <a:gd name="connsiteY5" fmla="*/ 99494 h 2866383"/>
              <a:gd name="connsiteX6" fmla="*/ 397977 w 6386587"/>
              <a:gd name="connsiteY6" fmla="*/ 132659 h 2866383"/>
              <a:gd name="connsiteX7" fmla="*/ 440618 w 6386587"/>
              <a:gd name="connsiteY7" fmla="*/ 132659 h 2866383"/>
              <a:gd name="connsiteX8" fmla="*/ 440618 w 6386587"/>
              <a:gd name="connsiteY8" fmla="*/ 175299 h 2866383"/>
              <a:gd name="connsiteX9" fmla="*/ 469045 w 6386587"/>
              <a:gd name="connsiteY9" fmla="*/ 175299 h 2866383"/>
              <a:gd name="connsiteX10" fmla="*/ 469045 w 6386587"/>
              <a:gd name="connsiteY10" fmla="*/ 274794 h 2866383"/>
              <a:gd name="connsiteX11" fmla="*/ 497472 w 6386587"/>
              <a:gd name="connsiteY11" fmla="*/ 274794 h 2866383"/>
              <a:gd name="connsiteX12" fmla="*/ 497472 w 6386587"/>
              <a:gd name="connsiteY12" fmla="*/ 341123 h 2866383"/>
              <a:gd name="connsiteX13" fmla="*/ 530636 w 6386587"/>
              <a:gd name="connsiteY13" fmla="*/ 341123 h 2866383"/>
              <a:gd name="connsiteX14" fmla="*/ 530636 w 6386587"/>
              <a:gd name="connsiteY14" fmla="*/ 360074 h 2866383"/>
              <a:gd name="connsiteX15" fmla="*/ 596966 w 6386587"/>
              <a:gd name="connsiteY15" fmla="*/ 360074 h 2866383"/>
              <a:gd name="connsiteX16" fmla="*/ 596966 w 6386587"/>
              <a:gd name="connsiteY16" fmla="*/ 388501 h 2866383"/>
              <a:gd name="connsiteX17" fmla="*/ 663295 w 6386587"/>
              <a:gd name="connsiteY17" fmla="*/ 388501 h 2866383"/>
              <a:gd name="connsiteX18" fmla="*/ 663295 w 6386587"/>
              <a:gd name="connsiteY18" fmla="*/ 416928 h 2866383"/>
              <a:gd name="connsiteX19" fmla="*/ 715411 w 6386587"/>
              <a:gd name="connsiteY19" fmla="*/ 416928 h 2866383"/>
              <a:gd name="connsiteX20" fmla="*/ 715411 w 6386587"/>
              <a:gd name="connsiteY20" fmla="*/ 445355 h 2866383"/>
              <a:gd name="connsiteX21" fmla="*/ 876497 w 6386587"/>
              <a:gd name="connsiteY21" fmla="*/ 445355 h 2866383"/>
              <a:gd name="connsiteX22" fmla="*/ 876497 w 6386587"/>
              <a:gd name="connsiteY22" fmla="*/ 530636 h 2866383"/>
              <a:gd name="connsiteX23" fmla="*/ 923876 w 6386587"/>
              <a:gd name="connsiteY23" fmla="*/ 530636 h 2866383"/>
              <a:gd name="connsiteX24" fmla="*/ 923876 w 6386587"/>
              <a:gd name="connsiteY24" fmla="*/ 615917 h 2866383"/>
              <a:gd name="connsiteX25" fmla="*/ 947565 w 6386587"/>
              <a:gd name="connsiteY25" fmla="*/ 615917 h 2866383"/>
              <a:gd name="connsiteX26" fmla="*/ 947565 w 6386587"/>
              <a:gd name="connsiteY26" fmla="*/ 720149 h 2866383"/>
              <a:gd name="connsiteX27" fmla="*/ 1004419 w 6386587"/>
              <a:gd name="connsiteY27" fmla="*/ 720149 h 2866383"/>
              <a:gd name="connsiteX28" fmla="*/ 1004419 w 6386587"/>
              <a:gd name="connsiteY28" fmla="*/ 762789 h 2866383"/>
              <a:gd name="connsiteX29" fmla="*/ 1070748 w 6386587"/>
              <a:gd name="connsiteY29" fmla="*/ 762789 h 2866383"/>
              <a:gd name="connsiteX30" fmla="*/ 1070748 w 6386587"/>
              <a:gd name="connsiteY30" fmla="*/ 824381 h 2866383"/>
              <a:gd name="connsiteX31" fmla="*/ 1170243 w 6386587"/>
              <a:gd name="connsiteY31" fmla="*/ 824381 h 2866383"/>
              <a:gd name="connsiteX32" fmla="*/ 1170243 w 6386587"/>
              <a:gd name="connsiteY32" fmla="*/ 867021 h 2866383"/>
              <a:gd name="connsiteX33" fmla="*/ 1222359 w 6386587"/>
              <a:gd name="connsiteY33" fmla="*/ 867021 h 2866383"/>
              <a:gd name="connsiteX34" fmla="*/ 1222359 w 6386587"/>
              <a:gd name="connsiteY34" fmla="*/ 890711 h 2866383"/>
              <a:gd name="connsiteX35" fmla="*/ 1355018 w 6386587"/>
              <a:gd name="connsiteY35" fmla="*/ 890711 h 2866383"/>
              <a:gd name="connsiteX36" fmla="*/ 1355018 w 6386587"/>
              <a:gd name="connsiteY36" fmla="*/ 975991 h 2866383"/>
              <a:gd name="connsiteX37" fmla="*/ 1392920 w 6386587"/>
              <a:gd name="connsiteY37" fmla="*/ 975991 h 2866383"/>
              <a:gd name="connsiteX38" fmla="*/ 1392920 w 6386587"/>
              <a:gd name="connsiteY38" fmla="*/ 1032845 h 2866383"/>
              <a:gd name="connsiteX39" fmla="*/ 1435561 w 6386587"/>
              <a:gd name="connsiteY39" fmla="*/ 1032845 h 2866383"/>
              <a:gd name="connsiteX40" fmla="*/ 1435561 w 6386587"/>
              <a:gd name="connsiteY40" fmla="*/ 1084961 h 2866383"/>
              <a:gd name="connsiteX41" fmla="*/ 1610860 w 6386587"/>
              <a:gd name="connsiteY41" fmla="*/ 1084961 h 2866383"/>
              <a:gd name="connsiteX42" fmla="*/ 1610860 w 6386587"/>
              <a:gd name="connsiteY42" fmla="*/ 1099175 h 2866383"/>
              <a:gd name="connsiteX43" fmla="*/ 1691403 w 6386587"/>
              <a:gd name="connsiteY43" fmla="*/ 1099175 h 2866383"/>
              <a:gd name="connsiteX44" fmla="*/ 1691403 w 6386587"/>
              <a:gd name="connsiteY44" fmla="*/ 1132340 h 2866383"/>
              <a:gd name="connsiteX45" fmla="*/ 1786160 w 6386587"/>
              <a:gd name="connsiteY45" fmla="*/ 1132340 h 2866383"/>
              <a:gd name="connsiteX46" fmla="*/ 1786160 w 6386587"/>
              <a:gd name="connsiteY46" fmla="*/ 1212883 h 2866383"/>
              <a:gd name="connsiteX47" fmla="*/ 1819324 w 6386587"/>
              <a:gd name="connsiteY47" fmla="*/ 1212883 h 2866383"/>
              <a:gd name="connsiteX48" fmla="*/ 1819324 w 6386587"/>
              <a:gd name="connsiteY48" fmla="*/ 1312377 h 2866383"/>
              <a:gd name="connsiteX49" fmla="*/ 1857227 w 6386587"/>
              <a:gd name="connsiteY49" fmla="*/ 1312377 h 2866383"/>
              <a:gd name="connsiteX50" fmla="*/ 1857227 w 6386587"/>
              <a:gd name="connsiteY50" fmla="*/ 1369231 h 2866383"/>
              <a:gd name="connsiteX51" fmla="*/ 2127283 w 6386587"/>
              <a:gd name="connsiteY51" fmla="*/ 1369231 h 2866383"/>
              <a:gd name="connsiteX52" fmla="*/ 2127283 w 6386587"/>
              <a:gd name="connsiteY52" fmla="*/ 1402396 h 2866383"/>
              <a:gd name="connsiteX53" fmla="*/ 2326272 w 6386587"/>
              <a:gd name="connsiteY53" fmla="*/ 1402396 h 2866383"/>
              <a:gd name="connsiteX54" fmla="*/ 2326272 w 6386587"/>
              <a:gd name="connsiteY54" fmla="*/ 1587171 h 2866383"/>
              <a:gd name="connsiteX55" fmla="*/ 2359436 w 6386587"/>
              <a:gd name="connsiteY55" fmla="*/ 1587171 h 2866383"/>
              <a:gd name="connsiteX56" fmla="*/ 2359436 w 6386587"/>
              <a:gd name="connsiteY56" fmla="*/ 1662976 h 2866383"/>
              <a:gd name="connsiteX57" fmla="*/ 2387863 w 6386587"/>
              <a:gd name="connsiteY57" fmla="*/ 1662976 h 2866383"/>
              <a:gd name="connsiteX58" fmla="*/ 2387863 w 6386587"/>
              <a:gd name="connsiteY58" fmla="*/ 1696141 h 2866383"/>
              <a:gd name="connsiteX59" fmla="*/ 2430504 w 6386587"/>
              <a:gd name="connsiteY59" fmla="*/ 1696141 h 2866383"/>
              <a:gd name="connsiteX60" fmla="*/ 2430504 w 6386587"/>
              <a:gd name="connsiteY60" fmla="*/ 1734043 h 2866383"/>
              <a:gd name="connsiteX61" fmla="*/ 2515785 w 6386587"/>
              <a:gd name="connsiteY61" fmla="*/ 1734043 h 2866383"/>
              <a:gd name="connsiteX62" fmla="*/ 2515785 w 6386587"/>
              <a:gd name="connsiteY62" fmla="*/ 1757732 h 2866383"/>
              <a:gd name="connsiteX63" fmla="*/ 2558425 w 6386587"/>
              <a:gd name="connsiteY63" fmla="*/ 1757732 h 2866383"/>
              <a:gd name="connsiteX64" fmla="*/ 2558425 w 6386587"/>
              <a:gd name="connsiteY64" fmla="*/ 1790897 h 2866383"/>
              <a:gd name="connsiteX65" fmla="*/ 2757414 w 6386587"/>
              <a:gd name="connsiteY65" fmla="*/ 1790897 h 2866383"/>
              <a:gd name="connsiteX66" fmla="*/ 2757414 w 6386587"/>
              <a:gd name="connsiteY66" fmla="*/ 1880916 h 2866383"/>
              <a:gd name="connsiteX67" fmla="*/ 2875859 w 6386587"/>
              <a:gd name="connsiteY67" fmla="*/ 1880916 h 2866383"/>
              <a:gd name="connsiteX68" fmla="*/ 2875859 w 6386587"/>
              <a:gd name="connsiteY68" fmla="*/ 1909343 h 2866383"/>
              <a:gd name="connsiteX69" fmla="*/ 3169604 w 6386587"/>
              <a:gd name="connsiteY69" fmla="*/ 1909343 h 2866383"/>
              <a:gd name="connsiteX70" fmla="*/ 3169604 w 6386587"/>
              <a:gd name="connsiteY70" fmla="*/ 1909343 h 2866383"/>
              <a:gd name="connsiteX71" fmla="*/ 3193293 w 6386587"/>
              <a:gd name="connsiteY71" fmla="*/ 1933032 h 2866383"/>
              <a:gd name="connsiteX72" fmla="*/ 3667076 w 6386587"/>
              <a:gd name="connsiteY72" fmla="*/ 1933032 h 2866383"/>
              <a:gd name="connsiteX73" fmla="*/ 3667076 w 6386587"/>
              <a:gd name="connsiteY73" fmla="*/ 2089380 h 2866383"/>
              <a:gd name="connsiteX74" fmla="*/ 3738143 w 6386587"/>
              <a:gd name="connsiteY74" fmla="*/ 2089380 h 2866383"/>
              <a:gd name="connsiteX75" fmla="*/ 3738143 w 6386587"/>
              <a:gd name="connsiteY75" fmla="*/ 2132020 h 2866383"/>
              <a:gd name="connsiteX76" fmla="*/ 4121907 w 6386587"/>
              <a:gd name="connsiteY76" fmla="*/ 2132020 h 2866383"/>
              <a:gd name="connsiteX77" fmla="*/ 4121907 w 6386587"/>
              <a:gd name="connsiteY77" fmla="*/ 2188874 h 2866383"/>
              <a:gd name="connsiteX78" fmla="*/ 4164547 w 6386587"/>
              <a:gd name="connsiteY78" fmla="*/ 2188874 h 2866383"/>
              <a:gd name="connsiteX79" fmla="*/ 4164547 w 6386587"/>
              <a:gd name="connsiteY79" fmla="*/ 2312058 h 2866383"/>
              <a:gd name="connsiteX80" fmla="*/ 4259304 w 6386587"/>
              <a:gd name="connsiteY80" fmla="*/ 2312058 h 2866383"/>
              <a:gd name="connsiteX81" fmla="*/ 4259304 w 6386587"/>
              <a:gd name="connsiteY81" fmla="*/ 2373649 h 2866383"/>
              <a:gd name="connsiteX82" fmla="*/ 4273517 w 6386587"/>
              <a:gd name="connsiteY82" fmla="*/ 2373649 h 2866383"/>
              <a:gd name="connsiteX83" fmla="*/ 4273517 w 6386587"/>
              <a:gd name="connsiteY83" fmla="*/ 2430503 h 2866383"/>
              <a:gd name="connsiteX84" fmla="*/ 4472506 w 6386587"/>
              <a:gd name="connsiteY84" fmla="*/ 2430503 h 2866383"/>
              <a:gd name="connsiteX85" fmla="*/ 4472506 w 6386587"/>
              <a:gd name="connsiteY85" fmla="*/ 2482619 h 2866383"/>
              <a:gd name="connsiteX86" fmla="*/ 4832580 w 6386587"/>
              <a:gd name="connsiteY86" fmla="*/ 2482619 h 2866383"/>
              <a:gd name="connsiteX87" fmla="*/ 4832580 w 6386587"/>
              <a:gd name="connsiteY87" fmla="*/ 2539473 h 2866383"/>
              <a:gd name="connsiteX88" fmla="*/ 5808572 w 6386587"/>
              <a:gd name="connsiteY88" fmla="*/ 2539473 h 2866383"/>
              <a:gd name="connsiteX89" fmla="*/ 5808572 w 6386587"/>
              <a:gd name="connsiteY89" fmla="*/ 2705297 h 2866383"/>
              <a:gd name="connsiteX90" fmla="*/ 6386587 w 6386587"/>
              <a:gd name="connsiteY90" fmla="*/ 2705297 h 2866383"/>
              <a:gd name="connsiteX91" fmla="*/ 6386587 w 6386587"/>
              <a:gd name="connsiteY91" fmla="*/ 2866383 h 286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6386587" h="2866383">
                <a:moveTo>
                  <a:pt x="0" y="0"/>
                </a:moveTo>
                <a:lnTo>
                  <a:pt x="317434" y="0"/>
                </a:lnTo>
                <a:lnTo>
                  <a:pt x="317434" y="52116"/>
                </a:lnTo>
                <a:lnTo>
                  <a:pt x="364813" y="52116"/>
                </a:lnTo>
                <a:lnTo>
                  <a:pt x="364813" y="99494"/>
                </a:lnTo>
                <a:lnTo>
                  <a:pt x="397977" y="99494"/>
                </a:lnTo>
                <a:lnTo>
                  <a:pt x="397977" y="132659"/>
                </a:lnTo>
                <a:lnTo>
                  <a:pt x="440618" y="132659"/>
                </a:lnTo>
                <a:lnTo>
                  <a:pt x="440618" y="175299"/>
                </a:lnTo>
                <a:lnTo>
                  <a:pt x="469045" y="175299"/>
                </a:lnTo>
                <a:lnTo>
                  <a:pt x="469045" y="274794"/>
                </a:lnTo>
                <a:lnTo>
                  <a:pt x="497472" y="274794"/>
                </a:lnTo>
                <a:lnTo>
                  <a:pt x="497472" y="341123"/>
                </a:lnTo>
                <a:lnTo>
                  <a:pt x="530636" y="341123"/>
                </a:lnTo>
                <a:lnTo>
                  <a:pt x="530636" y="360074"/>
                </a:lnTo>
                <a:lnTo>
                  <a:pt x="596966" y="360074"/>
                </a:lnTo>
                <a:lnTo>
                  <a:pt x="596966" y="388501"/>
                </a:lnTo>
                <a:lnTo>
                  <a:pt x="663295" y="388501"/>
                </a:lnTo>
                <a:lnTo>
                  <a:pt x="663295" y="416928"/>
                </a:lnTo>
                <a:lnTo>
                  <a:pt x="715411" y="416928"/>
                </a:lnTo>
                <a:lnTo>
                  <a:pt x="715411" y="445355"/>
                </a:lnTo>
                <a:lnTo>
                  <a:pt x="876497" y="445355"/>
                </a:lnTo>
                <a:lnTo>
                  <a:pt x="876497" y="530636"/>
                </a:lnTo>
                <a:lnTo>
                  <a:pt x="923876" y="530636"/>
                </a:lnTo>
                <a:lnTo>
                  <a:pt x="923876" y="615917"/>
                </a:lnTo>
                <a:lnTo>
                  <a:pt x="947565" y="615917"/>
                </a:lnTo>
                <a:lnTo>
                  <a:pt x="947565" y="720149"/>
                </a:lnTo>
                <a:lnTo>
                  <a:pt x="1004419" y="720149"/>
                </a:lnTo>
                <a:lnTo>
                  <a:pt x="1004419" y="762789"/>
                </a:lnTo>
                <a:lnTo>
                  <a:pt x="1070748" y="762789"/>
                </a:lnTo>
                <a:lnTo>
                  <a:pt x="1070748" y="824381"/>
                </a:lnTo>
                <a:lnTo>
                  <a:pt x="1170243" y="824381"/>
                </a:lnTo>
                <a:lnTo>
                  <a:pt x="1170243" y="867021"/>
                </a:lnTo>
                <a:lnTo>
                  <a:pt x="1222359" y="867021"/>
                </a:lnTo>
                <a:lnTo>
                  <a:pt x="1222359" y="890711"/>
                </a:lnTo>
                <a:lnTo>
                  <a:pt x="1355018" y="890711"/>
                </a:lnTo>
                <a:lnTo>
                  <a:pt x="1355018" y="975991"/>
                </a:lnTo>
                <a:lnTo>
                  <a:pt x="1392920" y="975991"/>
                </a:lnTo>
                <a:lnTo>
                  <a:pt x="1392920" y="1032845"/>
                </a:lnTo>
                <a:lnTo>
                  <a:pt x="1435561" y="1032845"/>
                </a:lnTo>
                <a:lnTo>
                  <a:pt x="1435561" y="1084961"/>
                </a:lnTo>
                <a:lnTo>
                  <a:pt x="1610860" y="1084961"/>
                </a:lnTo>
                <a:lnTo>
                  <a:pt x="1610860" y="1099175"/>
                </a:lnTo>
                <a:lnTo>
                  <a:pt x="1691403" y="1099175"/>
                </a:lnTo>
                <a:lnTo>
                  <a:pt x="1691403" y="1132340"/>
                </a:lnTo>
                <a:lnTo>
                  <a:pt x="1786160" y="1132340"/>
                </a:lnTo>
                <a:lnTo>
                  <a:pt x="1786160" y="1212883"/>
                </a:lnTo>
                <a:lnTo>
                  <a:pt x="1819324" y="1212883"/>
                </a:lnTo>
                <a:lnTo>
                  <a:pt x="1819324" y="1312377"/>
                </a:lnTo>
                <a:lnTo>
                  <a:pt x="1857227" y="1312377"/>
                </a:lnTo>
                <a:lnTo>
                  <a:pt x="1857227" y="1369231"/>
                </a:lnTo>
                <a:lnTo>
                  <a:pt x="2127283" y="1369231"/>
                </a:lnTo>
                <a:lnTo>
                  <a:pt x="2127283" y="1402396"/>
                </a:lnTo>
                <a:lnTo>
                  <a:pt x="2326272" y="1402396"/>
                </a:lnTo>
                <a:lnTo>
                  <a:pt x="2326272" y="1587171"/>
                </a:lnTo>
                <a:lnTo>
                  <a:pt x="2359436" y="1587171"/>
                </a:lnTo>
                <a:lnTo>
                  <a:pt x="2359436" y="1662976"/>
                </a:lnTo>
                <a:lnTo>
                  <a:pt x="2387863" y="1662976"/>
                </a:lnTo>
                <a:lnTo>
                  <a:pt x="2387863" y="1696141"/>
                </a:lnTo>
                <a:lnTo>
                  <a:pt x="2430504" y="1696141"/>
                </a:lnTo>
                <a:lnTo>
                  <a:pt x="2430504" y="1734043"/>
                </a:lnTo>
                <a:lnTo>
                  <a:pt x="2515785" y="1734043"/>
                </a:lnTo>
                <a:lnTo>
                  <a:pt x="2515785" y="1757732"/>
                </a:lnTo>
                <a:lnTo>
                  <a:pt x="2558425" y="1757732"/>
                </a:lnTo>
                <a:lnTo>
                  <a:pt x="2558425" y="1790897"/>
                </a:lnTo>
                <a:lnTo>
                  <a:pt x="2757414" y="1790897"/>
                </a:lnTo>
                <a:lnTo>
                  <a:pt x="2757414" y="1880916"/>
                </a:lnTo>
                <a:lnTo>
                  <a:pt x="2875859" y="1880916"/>
                </a:lnTo>
                <a:lnTo>
                  <a:pt x="2875859" y="1909343"/>
                </a:lnTo>
                <a:lnTo>
                  <a:pt x="3169604" y="1909343"/>
                </a:lnTo>
                <a:lnTo>
                  <a:pt x="3169604" y="1909343"/>
                </a:lnTo>
                <a:lnTo>
                  <a:pt x="3193293" y="1933032"/>
                </a:lnTo>
                <a:lnTo>
                  <a:pt x="3667076" y="1933032"/>
                </a:lnTo>
                <a:lnTo>
                  <a:pt x="3667076" y="2089380"/>
                </a:lnTo>
                <a:lnTo>
                  <a:pt x="3738143" y="2089380"/>
                </a:lnTo>
                <a:lnTo>
                  <a:pt x="3738143" y="2132020"/>
                </a:lnTo>
                <a:lnTo>
                  <a:pt x="4121907" y="2132020"/>
                </a:lnTo>
                <a:lnTo>
                  <a:pt x="4121907" y="2188874"/>
                </a:lnTo>
                <a:lnTo>
                  <a:pt x="4164547" y="2188874"/>
                </a:lnTo>
                <a:lnTo>
                  <a:pt x="4164547" y="2312058"/>
                </a:lnTo>
                <a:lnTo>
                  <a:pt x="4259304" y="2312058"/>
                </a:lnTo>
                <a:lnTo>
                  <a:pt x="4259304" y="2373649"/>
                </a:lnTo>
                <a:lnTo>
                  <a:pt x="4273517" y="2373649"/>
                </a:lnTo>
                <a:lnTo>
                  <a:pt x="4273517" y="2430503"/>
                </a:lnTo>
                <a:lnTo>
                  <a:pt x="4472506" y="2430503"/>
                </a:lnTo>
                <a:lnTo>
                  <a:pt x="4472506" y="2482619"/>
                </a:lnTo>
                <a:lnTo>
                  <a:pt x="4832580" y="2482619"/>
                </a:lnTo>
                <a:lnTo>
                  <a:pt x="4832580" y="2539473"/>
                </a:lnTo>
                <a:lnTo>
                  <a:pt x="5808572" y="2539473"/>
                </a:lnTo>
                <a:lnTo>
                  <a:pt x="5808572" y="2705297"/>
                </a:lnTo>
                <a:lnTo>
                  <a:pt x="6386587" y="2705297"/>
                </a:lnTo>
                <a:lnTo>
                  <a:pt x="6386587" y="2866383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SERENA-6: </a:t>
            </a:r>
            <a:r>
              <a:rPr lang="en-US" dirty="0"/>
              <a:t>PFS</a:t>
            </a:r>
            <a:endParaRPr lang="en-US" altLang="en-US" dirty="0"/>
          </a:p>
        </p:txBody>
      </p:sp>
      <p:sp>
        <p:nvSpPr>
          <p:cNvPr id="9221" name="Text Box 11">
            <a:extLst>
              <a:ext uri="{FF2B5EF4-FFF2-40B4-BE49-F238E27FC236}">
                <a16:creationId xmlns:a16="http://schemas.microsoft.com/office/drawing/2014/main" id="{0B865CED-4EF9-403A-B72A-0302F40D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Turner. ASCO 2025. Abstr LBA4. Bidard. NEJM. 2025;[Epub].</a:t>
            </a:r>
          </a:p>
        </p:txBody>
      </p:sp>
      <p:graphicFrame>
        <p:nvGraphicFramePr>
          <p:cNvPr id="2" name="Group 3">
            <a:extLst>
              <a:ext uri="{FF2B5EF4-FFF2-40B4-BE49-F238E27FC236}">
                <a16:creationId xmlns:a16="http://schemas.microsoft.com/office/drawing/2014/main" id="{B041C5D7-B520-E89F-DD2F-441F977EB1BE}"/>
              </a:ext>
            </a:extLst>
          </p:cNvPr>
          <p:cNvGraphicFramePr>
            <a:graphicFrameLocks/>
          </p:cNvGraphicFramePr>
          <p:nvPr/>
        </p:nvGraphicFramePr>
        <p:xfrm>
          <a:off x="6637377" y="1392045"/>
          <a:ext cx="5074920" cy="1645984"/>
        </p:xfrm>
        <a:graphic>
          <a:graphicData uri="http://schemas.openxmlformats.org/drawingml/2006/table">
            <a:tbl>
              <a:tblPr/>
              <a:tblGrid>
                <a:gridCol w="211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Outcome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Cami + CDK4/6i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157)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AI + CDK4/6i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158)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PFS events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PFS, mo 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16.0 (12.7-18.2)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9.2 (7.2-9.5)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Adjusted hazard ratio 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0.44 (0.31-0.60)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&lt;.00001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9037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A5C6C64-439D-7CE9-BB6F-F0EFD7EB0D08}"/>
              </a:ext>
            </a:extLst>
          </p:cNvPr>
          <p:cNvSpPr txBox="1"/>
          <p:nvPr/>
        </p:nvSpPr>
        <p:spPr bwMode="auto">
          <a:xfrm>
            <a:off x="38100" y="5316451"/>
            <a:ext cx="25184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Patients at Risk, n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Camizestrant + CDK4/6i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AI + CDK4/6i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0118F6-CCF8-3594-C774-374B4709440F}"/>
              </a:ext>
            </a:extLst>
          </p:cNvPr>
          <p:cNvSpPr txBox="1"/>
          <p:nvPr/>
        </p:nvSpPr>
        <p:spPr bwMode="auto">
          <a:xfrm>
            <a:off x="5556182" y="5157557"/>
            <a:ext cx="25775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 From Randomization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C7D3A9-E244-E935-576C-6F6BE2C8DCAB}"/>
              </a:ext>
            </a:extLst>
          </p:cNvPr>
          <p:cNvSpPr txBox="1"/>
          <p:nvPr/>
        </p:nvSpPr>
        <p:spPr bwMode="auto">
          <a:xfrm rot="16200000">
            <a:off x="675358" y="3252795"/>
            <a:ext cx="25775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PFS (%)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FEF142F-9C78-3BD3-2C1E-CEEB5AEC86A1}"/>
              </a:ext>
            </a:extLst>
          </p:cNvPr>
          <p:cNvSpPr/>
          <p:nvPr/>
        </p:nvSpPr>
        <p:spPr bwMode="auto">
          <a:xfrm>
            <a:off x="2677118" y="2046850"/>
            <a:ext cx="8264769" cy="2862775"/>
          </a:xfrm>
          <a:custGeom>
            <a:avLst/>
            <a:gdLst>
              <a:gd name="connsiteX0" fmla="*/ 0 w 8264769"/>
              <a:gd name="connsiteY0" fmla="*/ 0 h 2862775"/>
              <a:gd name="connsiteX1" fmla="*/ 0 w 8264769"/>
              <a:gd name="connsiteY1" fmla="*/ 2862775 h 2862775"/>
              <a:gd name="connsiteX2" fmla="*/ 8264769 w 8264769"/>
              <a:gd name="connsiteY2" fmla="*/ 2862775 h 286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64769" h="2862775">
                <a:moveTo>
                  <a:pt x="0" y="0"/>
                </a:moveTo>
                <a:lnTo>
                  <a:pt x="0" y="2862775"/>
                </a:lnTo>
                <a:lnTo>
                  <a:pt x="8264769" y="2862775"/>
                </a:ln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DBE4F1-87B2-876D-59BC-D69F31086B5D}"/>
              </a:ext>
            </a:extLst>
          </p:cNvPr>
          <p:cNvGrpSpPr/>
          <p:nvPr/>
        </p:nvGrpSpPr>
        <p:grpSpPr>
          <a:xfrm>
            <a:off x="2592712" y="2046850"/>
            <a:ext cx="91440" cy="2862775"/>
            <a:chOff x="2883877" y="2046850"/>
            <a:chExt cx="91440" cy="286277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E9901B2-6DAC-63B7-D0D8-25F9E04ED4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83877" y="2046850"/>
              <a:ext cx="9144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29C7528-6E98-6957-0AD8-4B09FD96AA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83877" y="2619405"/>
              <a:ext cx="9144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8536EA9-11EC-9320-A8F4-AC772F4D306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83877" y="3191960"/>
              <a:ext cx="9144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AF7A17-96F1-ED71-B532-5AFFCDA9252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83877" y="3764515"/>
              <a:ext cx="9144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08B11A1-1E68-066C-C6D2-21FE55E271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83877" y="4337070"/>
              <a:ext cx="9144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A9548D-5028-62E3-F4BC-B4085314FA2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83877" y="4909625"/>
              <a:ext cx="9144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07CF8CE-3C1B-3BCD-AB50-F471A4C4F9BC}"/>
              </a:ext>
            </a:extLst>
          </p:cNvPr>
          <p:cNvGrpSpPr/>
          <p:nvPr/>
        </p:nvGrpSpPr>
        <p:grpSpPr>
          <a:xfrm>
            <a:off x="3539398" y="4908819"/>
            <a:ext cx="7378504" cy="78603"/>
            <a:chOff x="4501123" y="4908819"/>
            <a:chExt cx="7378504" cy="7860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77DC64E-0F0E-BDFD-6A5F-97F9BE614448}"/>
                </a:ext>
              </a:extLst>
            </p:cNvPr>
            <p:cNvGrpSpPr/>
            <p:nvPr/>
          </p:nvGrpSpPr>
          <p:grpSpPr>
            <a:xfrm rot="5400000">
              <a:off x="5893370" y="3516572"/>
              <a:ext cx="78281" cy="2862775"/>
              <a:chOff x="2883877" y="2046850"/>
              <a:chExt cx="91440" cy="2862775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A452166-990E-9784-7E3D-E01702B8C58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883877" y="2046850"/>
                <a:ext cx="9144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790FEB-A480-E720-C086-499859732E3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883877" y="2619405"/>
                <a:ext cx="9144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9ED7C8B-AEBA-AF4C-5151-99A9A66D10B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883877" y="3191960"/>
                <a:ext cx="9144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4258B8D-F5D8-80F0-0B5F-DBEF6D24AF9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883877" y="3764515"/>
                <a:ext cx="9144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F3EEEF3-B7F8-1A45-DCDD-42C75404B1C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883877" y="4337070"/>
                <a:ext cx="9144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C3A2C3B-8C95-69B2-9008-A7BF835AF6E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883877" y="4909625"/>
                <a:ext cx="9144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3E52C25-684E-59E7-2123-317307AE3C0F}"/>
                </a:ext>
              </a:extLst>
            </p:cNvPr>
            <p:cNvGrpSpPr/>
            <p:nvPr/>
          </p:nvGrpSpPr>
          <p:grpSpPr>
            <a:xfrm rot="5400000">
              <a:off x="10409099" y="3516894"/>
              <a:ext cx="78281" cy="2862775"/>
              <a:chOff x="2883877" y="2046850"/>
              <a:chExt cx="91440" cy="2862775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911BDB3-C87C-0F6B-2C18-AE90FB39082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883877" y="2046850"/>
                <a:ext cx="9144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EE13F50-70CC-BA46-DD97-5413A59ABBD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883877" y="2619405"/>
                <a:ext cx="9144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6981CFE-6C32-164A-9FCB-61B715A42C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883877" y="3191960"/>
                <a:ext cx="9144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7553D89-99E5-5562-5DE9-9785450E90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883877" y="3764515"/>
                <a:ext cx="9144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4FF46A4-FAF5-6DD2-EF09-4DD6A393BFB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883877" y="4337070"/>
                <a:ext cx="9144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AEBFF06-0A2A-47D6-214E-F1B7C3E2043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883877" y="4909625"/>
                <a:ext cx="9144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9C732CC-CFC3-AC96-32A1-64D959C05CAE}"/>
              </a:ext>
            </a:extLst>
          </p:cNvPr>
          <p:cNvSpPr txBox="1"/>
          <p:nvPr/>
        </p:nvSpPr>
        <p:spPr bwMode="auto">
          <a:xfrm>
            <a:off x="2099191" y="1862184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51F5FD-E0E8-BAA1-E569-8FA24F4663DB}"/>
              </a:ext>
            </a:extLst>
          </p:cNvPr>
          <p:cNvSpPr txBox="1"/>
          <p:nvPr/>
        </p:nvSpPr>
        <p:spPr bwMode="auto">
          <a:xfrm>
            <a:off x="2216211" y="2436983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81C3E5-51E0-080D-8BF8-867CEFCD93AC}"/>
              </a:ext>
            </a:extLst>
          </p:cNvPr>
          <p:cNvSpPr txBox="1"/>
          <p:nvPr/>
        </p:nvSpPr>
        <p:spPr bwMode="auto">
          <a:xfrm>
            <a:off x="2216211" y="3006239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32CDE5-6351-78A6-5FFB-FA05E26AEC8C}"/>
              </a:ext>
            </a:extLst>
          </p:cNvPr>
          <p:cNvSpPr txBox="1"/>
          <p:nvPr/>
        </p:nvSpPr>
        <p:spPr bwMode="auto">
          <a:xfrm>
            <a:off x="2216211" y="3581038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766DCF-D0B6-EEEC-FF24-3BA843FA176E}"/>
              </a:ext>
            </a:extLst>
          </p:cNvPr>
          <p:cNvSpPr txBox="1"/>
          <p:nvPr/>
        </p:nvSpPr>
        <p:spPr bwMode="auto">
          <a:xfrm>
            <a:off x="2216211" y="4159819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945F27-7E1C-F542-3736-4AF8F2060079}"/>
              </a:ext>
            </a:extLst>
          </p:cNvPr>
          <p:cNvSpPr txBox="1"/>
          <p:nvPr/>
        </p:nvSpPr>
        <p:spPr bwMode="auto">
          <a:xfrm>
            <a:off x="2333230" y="4734618"/>
            <a:ext cx="3016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09E363-6482-F845-5404-7267BF7A0B68}"/>
              </a:ext>
            </a:extLst>
          </p:cNvPr>
          <p:cNvSpPr txBox="1"/>
          <p:nvPr/>
        </p:nvSpPr>
        <p:spPr bwMode="auto">
          <a:xfrm>
            <a:off x="2529284" y="4947820"/>
            <a:ext cx="3016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EEAAFC-04DA-DAD9-5AF3-75036323C362}"/>
              </a:ext>
            </a:extLst>
          </p:cNvPr>
          <p:cNvSpPr txBox="1"/>
          <p:nvPr/>
        </p:nvSpPr>
        <p:spPr bwMode="auto">
          <a:xfrm>
            <a:off x="3280069" y="4947820"/>
            <a:ext cx="3016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2F1CE51-8A7B-5973-57A4-E49CB10B18F2}"/>
              </a:ext>
            </a:extLst>
          </p:cNvPr>
          <p:cNvSpPr txBox="1"/>
          <p:nvPr/>
        </p:nvSpPr>
        <p:spPr bwMode="auto">
          <a:xfrm>
            <a:off x="4025147" y="4947820"/>
            <a:ext cx="3016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C7FCEA-914E-3FBF-543B-B964A7038282}"/>
              </a:ext>
            </a:extLst>
          </p:cNvPr>
          <p:cNvSpPr txBox="1"/>
          <p:nvPr/>
        </p:nvSpPr>
        <p:spPr bwMode="auto">
          <a:xfrm>
            <a:off x="4775932" y="4947820"/>
            <a:ext cx="3016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D2C9A2-6589-7119-4847-B84B4066811D}"/>
              </a:ext>
            </a:extLst>
          </p:cNvPr>
          <p:cNvSpPr txBox="1"/>
          <p:nvPr/>
        </p:nvSpPr>
        <p:spPr bwMode="auto">
          <a:xfrm>
            <a:off x="5487123" y="4933562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048D3B6-CBD5-9050-DD52-3B1AFC015E7E}"/>
              </a:ext>
            </a:extLst>
          </p:cNvPr>
          <p:cNvSpPr txBox="1"/>
          <p:nvPr/>
        </p:nvSpPr>
        <p:spPr bwMode="auto">
          <a:xfrm>
            <a:off x="6237908" y="4933562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F6AAE0-2813-354E-1299-2E584EE0CF51}"/>
              </a:ext>
            </a:extLst>
          </p:cNvPr>
          <p:cNvSpPr txBox="1"/>
          <p:nvPr/>
        </p:nvSpPr>
        <p:spPr bwMode="auto">
          <a:xfrm>
            <a:off x="6982986" y="4933562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E9B512D-93D3-4012-406B-4657DC09729B}"/>
              </a:ext>
            </a:extLst>
          </p:cNvPr>
          <p:cNvSpPr txBox="1"/>
          <p:nvPr/>
        </p:nvSpPr>
        <p:spPr bwMode="auto">
          <a:xfrm>
            <a:off x="7733771" y="4933562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63009E-92CD-F4FC-EAF0-34821AE4DBB0}"/>
              </a:ext>
            </a:extLst>
          </p:cNvPr>
          <p:cNvSpPr txBox="1"/>
          <p:nvPr/>
        </p:nvSpPr>
        <p:spPr bwMode="auto">
          <a:xfrm>
            <a:off x="8494783" y="4933562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FE39E12-4555-D33A-F949-431B8EA4DCC7}"/>
              </a:ext>
            </a:extLst>
          </p:cNvPr>
          <p:cNvSpPr txBox="1"/>
          <p:nvPr/>
        </p:nvSpPr>
        <p:spPr bwMode="auto">
          <a:xfrm>
            <a:off x="9245568" y="4933562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1559E36-1348-0CDF-B0F5-78B0522B3EE5}"/>
              </a:ext>
            </a:extLst>
          </p:cNvPr>
          <p:cNvSpPr txBox="1"/>
          <p:nvPr/>
        </p:nvSpPr>
        <p:spPr bwMode="auto">
          <a:xfrm>
            <a:off x="9990646" y="4933562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88D43A0-A61B-81BA-04DF-B5F85B190C73}"/>
              </a:ext>
            </a:extLst>
          </p:cNvPr>
          <p:cNvSpPr txBox="1"/>
          <p:nvPr/>
        </p:nvSpPr>
        <p:spPr bwMode="auto">
          <a:xfrm>
            <a:off x="10741431" y="4933562"/>
            <a:ext cx="418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E99F152-63E0-9BD7-F633-6D75A4BC1790}"/>
              </a:ext>
            </a:extLst>
          </p:cNvPr>
          <p:cNvSpPr txBox="1"/>
          <p:nvPr/>
        </p:nvSpPr>
        <p:spPr bwMode="auto">
          <a:xfrm>
            <a:off x="2425089" y="5558213"/>
            <a:ext cx="497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3ED3378-3163-16F4-9F1D-2C1939B3C3BB}"/>
              </a:ext>
            </a:extLst>
          </p:cNvPr>
          <p:cNvSpPr txBox="1"/>
          <p:nvPr/>
        </p:nvSpPr>
        <p:spPr bwMode="auto">
          <a:xfrm>
            <a:off x="3175874" y="5558213"/>
            <a:ext cx="497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138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625D9F1-67E4-D700-7533-ED16206FE4D0}"/>
              </a:ext>
            </a:extLst>
          </p:cNvPr>
          <p:cNvSpPr txBox="1"/>
          <p:nvPr/>
        </p:nvSpPr>
        <p:spPr bwMode="auto">
          <a:xfrm>
            <a:off x="3920952" y="5558213"/>
            <a:ext cx="497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09F4564-8048-A669-C39F-DA4E6AEF7490}"/>
              </a:ext>
            </a:extLst>
          </p:cNvPr>
          <p:cNvSpPr txBox="1"/>
          <p:nvPr/>
        </p:nvSpPr>
        <p:spPr bwMode="auto">
          <a:xfrm>
            <a:off x="4723835" y="5558213"/>
            <a:ext cx="393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35E0F8-2780-B856-B09C-25E7B0D71C49}"/>
              </a:ext>
            </a:extLst>
          </p:cNvPr>
          <p:cNvSpPr txBox="1"/>
          <p:nvPr/>
        </p:nvSpPr>
        <p:spPr bwMode="auto">
          <a:xfrm>
            <a:off x="5493536" y="5543955"/>
            <a:ext cx="393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8AD5055-F64E-8125-427C-5B339364048F}"/>
              </a:ext>
            </a:extLst>
          </p:cNvPr>
          <p:cNvSpPr txBox="1"/>
          <p:nvPr/>
        </p:nvSpPr>
        <p:spPr bwMode="auto">
          <a:xfrm>
            <a:off x="6244321" y="5543955"/>
            <a:ext cx="393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CDD5E1C-A741-4E21-FECA-4EDBB3F1924E}"/>
              </a:ext>
            </a:extLst>
          </p:cNvPr>
          <p:cNvSpPr txBox="1"/>
          <p:nvPr/>
        </p:nvSpPr>
        <p:spPr bwMode="auto">
          <a:xfrm>
            <a:off x="6989399" y="5543955"/>
            <a:ext cx="393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20FDAE6-DF5D-C82E-76ED-B03ED1773AF0}"/>
              </a:ext>
            </a:extLst>
          </p:cNvPr>
          <p:cNvSpPr txBox="1"/>
          <p:nvPr/>
        </p:nvSpPr>
        <p:spPr bwMode="auto">
          <a:xfrm>
            <a:off x="7740184" y="5543955"/>
            <a:ext cx="393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FAD49DC-CE4B-42E1-C811-68D752699DC1}"/>
              </a:ext>
            </a:extLst>
          </p:cNvPr>
          <p:cNvSpPr txBox="1"/>
          <p:nvPr/>
        </p:nvSpPr>
        <p:spPr bwMode="auto">
          <a:xfrm>
            <a:off x="8553293" y="5543955"/>
            <a:ext cx="288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06E262A-E222-07B5-AD93-F1C0670FCE40}"/>
              </a:ext>
            </a:extLst>
          </p:cNvPr>
          <p:cNvSpPr txBox="1"/>
          <p:nvPr/>
        </p:nvSpPr>
        <p:spPr bwMode="auto">
          <a:xfrm>
            <a:off x="9304078" y="5543955"/>
            <a:ext cx="288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1A4AA1-0930-170E-734E-3F98509543B6}"/>
              </a:ext>
            </a:extLst>
          </p:cNvPr>
          <p:cNvSpPr txBox="1"/>
          <p:nvPr/>
        </p:nvSpPr>
        <p:spPr bwMode="auto">
          <a:xfrm>
            <a:off x="10049156" y="5543955"/>
            <a:ext cx="288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93A1787-5E5D-15ED-51EF-3282F22CE3A6}"/>
              </a:ext>
            </a:extLst>
          </p:cNvPr>
          <p:cNvSpPr txBox="1"/>
          <p:nvPr/>
        </p:nvSpPr>
        <p:spPr bwMode="auto">
          <a:xfrm>
            <a:off x="10799941" y="5543955"/>
            <a:ext cx="288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p:grpSp>
        <p:nvGrpSpPr>
          <p:cNvPr id="9273" name="Group 9272">
            <a:extLst>
              <a:ext uri="{FF2B5EF4-FFF2-40B4-BE49-F238E27FC236}">
                <a16:creationId xmlns:a16="http://schemas.microsoft.com/office/drawing/2014/main" id="{127D769E-6551-01DC-FD64-5043EA6250F9}"/>
              </a:ext>
            </a:extLst>
          </p:cNvPr>
          <p:cNvGrpSpPr/>
          <p:nvPr/>
        </p:nvGrpSpPr>
        <p:grpSpPr>
          <a:xfrm>
            <a:off x="2974647" y="2046767"/>
            <a:ext cx="7434703" cy="2267735"/>
            <a:chOff x="3265812" y="2046767"/>
            <a:chExt cx="7434703" cy="2267735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CB29CA8-F715-7FC3-9FE1-2EE5800FBD9D}"/>
                </a:ext>
              </a:extLst>
            </p:cNvPr>
            <p:cNvSpPr/>
            <p:nvPr/>
          </p:nvSpPr>
          <p:spPr bwMode="auto">
            <a:xfrm>
              <a:off x="3265812" y="2046767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29" name="Oval 9228">
              <a:extLst>
                <a:ext uri="{FF2B5EF4-FFF2-40B4-BE49-F238E27FC236}">
                  <a16:creationId xmlns:a16="http://schemas.microsoft.com/office/drawing/2014/main" id="{3DD1B59A-C45C-96F5-BAD1-631669DB32C1}"/>
                </a:ext>
              </a:extLst>
            </p:cNvPr>
            <p:cNvSpPr/>
            <p:nvPr/>
          </p:nvSpPr>
          <p:spPr bwMode="auto">
            <a:xfrm>
              <a:off x="3317910" y="2061747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30" name="Oval 9229">
              <a:extLst>
                <a:ext uri="{FF2B5EF4-FFF2-40B4-BE49-F238E27FC236}">
                  <a16:creationId xmlns:a16="http://schemas.microsoft.com/office/drawing/2014/main" id="{B877E6B1-4030-CD09-E835-DA4FF4A830F3}"/>
                </a:ext>
              </a:extLst>
            </p:cNvPr>
            <p:cNvSpPr/>
            <p:nvPr/>
          </p:nvSpPr>
          <p:spPr bwMode="auto">
            <a:xfrm>
              <a:off x="3365849" y="2100861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31" name="Oval 9230">
              <a:extLst>
                <a:ext uri="{FF2B5EF4-FFF2-40B4-BE49-F238E27FC236}">
                  <a16:creationId xmlns:a16="http://schemas.microsoft.com/office/drawing/2014/main" id="{969F2A4A-9FA5-F955-3D88-11B5A918BB75}"/>
                </a:ext>
              </a:extLst>
            </p:cNvPr>
            <p:cNvSpPr/>
            <p:nvPr/>
          </p:nvSpPr>
          <p:spPr bwMode="auto">
            <a:xfrm>
              <a:off x="3408052" y="2133713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32" name="Oval 9231">
              <a:extLst>
                <a:ext uri="{FF2B5EF4-FFF2-40B4-BE49-F238E27FC236}">
                  <a16:creationId xmlns:a16="http://schemas.microsoft.com/office/drawing/2014/main" id="{7DAC49FF-D6D5-79B8-D832-BBA8DD47B6C4}"/>
                </a:ext>
              </a:extLst>
            </p:cNvPr>
            <p:cNvSpPr/>
            <p:nvPr/>
          </p:nvSpPr>
          <p:spPr bwMode="auto">
            <a:xfrm>
              <a:off x="3770663" y="2161953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33" name="Oval 9232">
              <a:extLst>
                <a:ext uri="{FF2B5EF4-FFF2-40B4-BE49-F238E27FC236}">
                  <a16:creationId xmlns:a16="http://schemas.microsoft.com/office/drawing/2014/main" id="{4D082152-EA84-1329-F804-CA5915972225}"/>
                </a:ext>
              </a:extLst>
            </p:cNvPr>
            <p:cNvSpPr/>
            <p:nvPr/>
          </p:nvSpPr>
          <p:spPr bwMode="auto">
            <a:xfrm>
              <a:off x="3789719" y="2185322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34" name="Oval 9233">
              <a:extLst>
                <a:ext uri="{FF2B5EF4-FFF2-40B4-BE49-F238E27FC236}">
                  <a16:creationId xmlns:a16="http://schemas.microsoft.com/office/drawing/2014/main" id="{D5E9B127-0B0C-728F-93A5-02F009D26B0D}"/>
                </a:ext>
              </a:extLst>
            </p:cNvPr>
            <p:cNvSpPr/>
            <p:nvPr/>
          </p:nvSpPr>
          <p:spPr bwMode="auto">
            <a:xfrm>
              <a:off x="3831922" y="2270079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35" name="Oval 9234">
              <a:extLst>
                <a:ext uri="{FF2B5EF4-FFF2-40B4-BE49-F238E27FC236}">
                  <a16:creationId xmlns:a16="http://schemas.microsoft.com/office/drawing/2014/main" id="{6A54C900-A952-9FED-681C-F84532322852}"/>
                </a:ext>
              </a:extLst>
            </p:cNvPr>
            <p:cNvSpPr/>
            <p:nvPr/>
          </p:nvSpPr>
          <p:spPr bwMode="auto">
            <a:xfrm>
              <a:off x="3893915" y="2276400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36" name="Oval 9235">
              <a:extLst>
                <a:ext uri="{FF2B5EF4-FFF2-40B4-BE49-F238E27FC236}">
                  <a16:creationId xmlns:a16="http://schemas.microsoft.com/office/drawing/2014/main" id="{7335AB3F-2912-92CE-FAF8-1CAD5907CB53}"/>
                </a:ext>
              </a:extLst>
            </p:cNvPr>
            <p:cNvSpPr/>
            <p:nvPr/>
          </p:nvSpPr>
          <p:spPr bwMode="auto">
            <a:xfrm>
              <a:off x="4179503" y="2338836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37" name="Oval 9236">
              <a:extLst>
                <a:ext uri="{FF2B5EF4-FFF2-40B4-BE49-F238E27FC236}">
                  <a16:creationId xmlns:a16="http://schemas.microsoft.com/office/drawing/2014/main" id="{4F4B8339-D756-9CD8-E655-BF8D77A30797}"/>
                </a:ext>
              </a:extLst>
            </p:cNvPr>
            <p:cNvSpPr/>
            <p:nvPr/>
          </p:nvSpPr>
          <p:spPr bwMode="auto">
            <a:xfrm>
              <a:off x="4269258" y="2444913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38" name="Oval 9237">
              <a:extLst>
                <a:ext uri="{FF2B5EF4-FFF2-40B4-BE49-F238E27FC236}">
                  <a16:creationId xmlns:a16="http://schemas.microsoft.com/office/drawing/2014/main" id="{040CECCA-1DFC-DEE3-A936-A01AB6AC67C8}"/>
                </a:ext>
              </a:extLst>
            </p:cNvPr>
            <p:cNvSpPr/>
            <p:nvPr/>
          </p:nvSpPr>
          <p:spPr bwMode="auto">
            <a:xfrm>
              <a:off x="4231601" y="2405914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39" name="Oval 9238">
              <a:extLst>
                <a:ext uri="{FF2B5EF4-FFF2-40B4-BE49-F238E27FC236}">
                  <a16:creationId xmlns:a16="http://schemas.microsoft.com/office/drawing/2014/main" id="{7CE1E824-8733-719D-60E9-96C7B1E7A6CB}"/>
                </a:ext>
              </a:extLst>
            </p:cNvPr>
            <p:cNvSpPr/>
            <p:nvPr/>
          </p:nvSpPr>
          <p:spPr bwMode="auto">
            <a:xfrm>
              <a:off x="4321356" y="2473809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40" name="Oval 9239">
              <a:extLst>
                <a:ext uri="{FF2B5EF4-FFF2-40B4-BE49-F238E27FC236}">
                  <a16:creationId xmlns:a16="http://schemas.microsoft.com/office/drawing/2014/main" id="{DC0A176F-F727-FF0E-686C-0B60B3DEA46F}"/>
                </a:ext>
              </a:extLst>
            </p:cNvPr>
            <p:cNvSpPr/>
            <p:nvPr/>
          </p:nvSpPr>
          <p:spPr bwMode="auto">
            <a:xfrm>
              <a:off x="4509587" y="2473809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41" name="Oval 9240">
              <a:extLst>
                <a:ext uri="{FF2B5EF4-FFF2-40B4-BE49-F238E27FC236}">
                  <a16:creationId xmlns:a16="http://schemas.microsoft.com/office/drawing/2014/main" id="{9F88E248-4CE5-E7BE-41C9-042A45D08117}"/>
                </a:ext>
              </a:extLst>
            </p:cNvPr>
            <p:cNvSpPr/>
            <p:nvPr/>
          </p:nvSpPr>
          <p:spPr bwMode="auto">
            <a:xfrm>
              <a:off x="4689822" y="2539633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42" name="Oval 9241">
              <a:extLst>
                <a:ext uri="{FF2B5EF4-FFF2-40B4-BE49-F238E27FC236}">
                  <a16:creationId xmlns:a16="http://schemas.microsoft.com/office/drawing/2014/main" id="{8F7DD78A-8F29-79FA-FD85-3BA31EF3097E}"/>
                </a:ext>
              </a:extLst>
            </p:cNvPr>
            <p:cNvSpPr/>
            <p:nvPr/>
          </p:nvSpPr>
          <p:spPr bwMode="auto">
            <a:xfrm>
              <a:off x="4718959" y="2556863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43" name="Oval 9242">
              <a:extLst>
                <a:ext uri="{FF2B5EF4-FFF2-40B4-BE49-F238E27FC236}">
                  <a16:creationId xmlns:a16="http://schemas.microsoft.com/office/drawing/2014/main" id="{520886A6-98BF-3A6C-603F-19E257217FFD}"/>
                </a:ext>
              </a:extLst>
            </p:cNvPr>
            <p:cNvSpPr/>
            <p:nvPr/>
          </p:nvSpPr>
          <p:spPr bwMode="auto">
            <a:xfrm>
              <a:off x="4798056" y="2638159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44" name="Oval 9243">
              <a:extLst>
                <a:ext uri="{FF2B5EF4-FFF2-40B4-BE49-F238E27FC236}">
                  <a16:creationId xmlns:a16="http://schemas.microsoft.com/office/drawing/2014/main" id="{B4BD6B08-C5B9-7745-BBF4-0D0AB68B198D}"/>
                </a:ext>
              </a:extLst>
            </p:cNvPr>
            <p:cNvSpPr/>
            <p:nvPr/>
          </p:nvSpPr>
          <p:spPr bwMode="auto">
            <a:xfrm>
              <a:off x="4877153" y="2661059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45" name="Oval 9244">
              <a:extLst>
                <a:ext uri="{FF2B5EF4-FFF2-40B4-BE49-F238E27FC236}">
                  <a16:creationId xmlns:a16="http://schemas.microsoft.com/office/drawing/2014/main" id="{267035EB-7568-020D-C2D6-4BFBBD572377}"/>
                </a:ext>
              </a:extLst>
            </p:cNvPr>
            <p:cNvSpPr/>
            <p:nvPr/>
          </p:nvSpPr>
          <p:spPr bwMode="auto">
            <a:xfrm>
              <a:off x="5157061" y="2778705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46" name="Oval 9245">
              <a:extLst>
                <a:ext uri="{FF2B5EF4-FFF2-40B4-BE49-F238E27FC236}">
                  <a16:creationId xmlns:a16="http://schemas.microsoft.com/office/drawing/2014/main" id="{0BE7FF7E-361E-D3CA-78A4-3CDAD3F255B4}"/>
                </a:ext>
              </a:extLst>
            </p:cNvPr>
            <p:cNvSpPr/>
            <p:nvPr/>
          </p:nvSpPr>
          <p:spPr bwMode="auto">
            <a:xfrm>
              <a:off x="5220852" y="2778705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47" name="Oval 9246">
              <a:extLst>
                <a:ext uri="{FF2B5EF4-FFF2-40B4-BE49-F238E27FC236}">
                  <a16:creationId xmlns:a16="http://schemas.microsoft.com/office/drawing/2014/main" id="{6B0BA016-84CE-F9F6-FF85-9E06622A7D43}"/>
                </a:ext>
              </a:extLst>
            </p:cNvPr>
            <p:cNvSpPr/>
            <p:nvPr/>
          </p:nvSpPr>
          <p:spPr bwMode="auto">
            <a:xfrm>
              <a:off x="5231693" y="2834387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48" name="Oval 9247">
              <a:extLst>
                <a:ext uri="{FF2B5EF4-FFF2-40B4-BE49-F238E27FC236}">
                  <a16:creationId xmlns:a16="http://schemas.microsoft.com/office/drawing/2014/main" id="{17F780A1-BB94-CBBF-87FF-135BEE675CC2}"/>
                </a:ext>
              </a:extLst>
            </p:cNvPr>
            <p:cNvSpPr/>
            <p:nvPr/>
          </p:nvSpPr>
          <p:spPr bwMode="auto">
            <a:xfrm>
              <a:off x="5279053" y="2900680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49" name="Oval 9248">
              <a:extLst>
                <a:ext uri="{FF2B5EF4-FFF2-40B4-BE49-F238E27FC236}">
                  <a16:creationId xmlns:a16="http://schemas.microsoft.com/office/drawing/2014/main" id="{11674BE5-AAF8-A6FB-64E6-483935631CC7}"/>
                </a:ext>
              </a:extLst>
            </p:cNvPr>
            <p:cNvSpPr/>
            <p:nvPr/>
          </p:nvSpPr>
          <p:spPr bwMode="auto">
            <a:xfrm>
              <a:off x="5343032" y="2900680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50" name="Oval 9249">
              <a:extLst>
                <a:ext uri="{FF2B5EF4-FFF2-40B4-BE49-F238E27FC236}">
                  <a16:creationId xmlns:a16="http://schemas.microsoft.com/office/drawing/2014/main" id="{820B98B9-0A7D-00E9-C088-5A9D34DEE6E2}"/>
                </a:ext>
              </a:extLst>
            </p:cNvPr>
            <p:cNvSpPr/>
            <p:nvPr/>
          </p:nvSpPr>
          <p:spPr bwMode="auto">
            <a:xfrm>
              <a:off x="5634740" y="2904564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51" name="Oval 9250">
              <a:extLst>
                <a:ext uri="{FF2B5EF4-FFF2-40B4-BE49-F238E27FC236}">
                  <a16:creationId xmlns:a16="http://schemas.microsoft.com/office/drawing/2014/main" id="{68ED0B45-C10A-70E6-8C98-AD141AE56D24}"/>
                </a:ext>
              </a:extLst>
            </p:cNvPr>
            <p:cNvSpPr/>
            <p:nvPr/>
          </p:nvSpPr>
          <p:spPr bwMode="auto">
            <a:xfrm>
              <a:off x="5684505" y="2952778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52" name="Oval 9251">
              <a:extLst>
                <a:ext uri="{FF2B5EF4-FFF2-40B4-BE49-F238E27FC236}">
                  <a16:creationId xmlns:a16="http://schemas.microsoft.com/office/drawing/2014/main" id="{9BB87FA8-CD41-7A7E-7E15-C7A67F6FF761}"/>
                </a:ext>
              </a:extLst>
            </p:cNvPr>
            <p:cNvSpPr/>
            <p:nvPr/>
          </p:nvSpPr>
          <p:spPr bwMode="auto">
            <a:xfrm>
              <a:off x="5981229" y="3119855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53" name="Oval 9252">
              <a:extLst>
                <a:ext uri="{FF2B5EF4-FFF2-40B4-BE49-F238E27FC236}">
                  <a16:creationId xmlns:a16="http://schemas.microsoft.com/office/drawing/2014/main" id="{A441DA4E-D829-BB23-1227-F6EE00D1BE3A}"/>
                </a:ext>
              </a:extLst>
            </p:cNvPr>
            <p:cNvSpPr/>
            <p:nvPr/>
          </p:nvSpPr>
          <p:spPr bwMode="auto">
            <a:xfrm>
              <a:off x="6096714" y="3138807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54" name="Oval 9253">
              <a:extLst>
                <a:ext uri="{FF2B5EF4-FFF2-40B4-BE49-F238E27FC236}">
                  <a16:creationId xmlns:a16="http://schemas.microsoft.com/office/drawing/2014/main" id="{6C069039-108C-E39F-9D74-ADFE1BE8575E}"/>
                </a:ext>
              </a:extLst>
            </p:cNvPr>
            <p:cNvSpPr/>
            <p:nvPr/>
          </p:nvSpPr>
          <p:spPr bwMode="auto">
            <a:xfrm>
              <a:off x="6141492" y="3171953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55" name="Oval 9254">
              <a:extLst>
                <a:ext uri="{FF2B5EF4-FFF2-40B4-BE49-F238E27FC236}">
                  <a16:creationId xmlns:a16="http://schemas.microsoft.com/office/drawing/2014/main" id="{A670C342-1745-47E8-6E6C-FE915B7B1DD4}"/>
                </a:ext>
              </a:extLst>
            </p:cNvPr>
            <p:cNvSpPr/>
            <p:nvPr/>
          </p:nvSpPr>
          <p:spPr bwMode="auto">
            <a:xfrm>
              <a:off x="6170596" y="3224749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56" name="Oval 9255">
              <a:extLst>
                <a:ext uri="{FF2B5EF4-FFF2-40B4-BE49-F238E27FC236}">
                  <a16:creationId xmlns:a16="http://schemas.microsoft.com/office/drawing/2014/main" id="{7CA3B05A-C761-8A85-6897-18D3AA78AAF6}"/>
                </a:ext>
              </a:extLst>
            </p:cNvPr>
            <p:cNvSpPr/>
            <p:nvPr/>
          </p:nvSpPr>
          <p:spPr bwMode="auto">
            <a:xfrm>
              <a:off x="6556877" y="3215273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57" name="Oval 9256">
              <a:extLst>
                <a:ext uri="{FF2B5EF4-FFF2-40B4-BE49-F238E27FC236}">
                  <a16:creationId xmlns:a16="http://schemas.microsoft.com/office/drawing/2014/main" id="{0A84FC74-044D-A747-9A60-F73F5835307A}"/>
                </a:ext>
              </a:extLst>
            </p:cNvPr>
            <p:cNvSpPr/>
            <p:nvPr/>
          </p:nvSpPr>
          <p:spPr bwMode="auto">
            <a:xfrm>
              <a:off x="6604128" y="3287287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58" name="Oval 9257">
              <a:extLst>
                <a:ext uri="{FF2B5EF4-FFF2-40B4-BE49-F238E27FC236}">
                  <a16:creationId xmlns:a16="http://schemas.microsoft.com/office/drawing/2014/main" id="{28471868-03A8-7CB2-3524-CB022C353A68}"/>
                </a:ext>
              </a:extLst>
            </p:cNvPr>
            <p:cNvSpPr/>
            <p:nvPr/>
          </p:nvSpPr>
          <p:spPr bwMode="auto">
            <a:xfrm>
              <a:off x="6641094" y="3286323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59" name="Oval 9258">
              <a:extLst>
                <a:ext uri="{FF2B5EF4-FFF2-40B4-BE49-F238E27FC236}">
                  <a16:creationId xmlns:a16="http://schemas.microsoft.com/office/drawing/2014/main" id="{8ABB9C14-FA6D-5B2B-3EA8-5EC6B6A5CDCE}"/>
                </a:ext>
              </a:extLst>
            </p:cNvPr>
            <p:cNvSpPr/>
            <p:nvPr/>
          </p:nvSpPr>
          <p:spPr bwMode="auto">
            <a:xfrm>
              <a:off x="6738425" y="3363890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60" name="Oval 9259">
              <a:extLst>
                <a:ext uri="{FF2B5EF4-FFF2-40B4-BE49-F238E27FC236}">
                  <a16:creationId xmlns:a16="http://schemas.microsoft.com/office/drawing/2014/main" id="{4A590F8E-BF2C-383B-967F-425CFEED3BEB}"/>
                </a:ext>
              </a:extLst>
            </p:cNvPr>
            <p:cNvSpPr/>
            <p:nvPr/>
          </p:nvSpPr>
          <p:spPr bwMode="auto">
            <a:xfrm>
              <a:off x="7022433" y="3437309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61" name="Oval 9260">
              <a:extLst>
                <a:ext uri="{FF2B5EF4-FFF2-40B4-BE49-F238E27FC236}">
                  <a16:creationId xmlns:a16="http://schemas.microsoft.com/office/drawing/2014/main" id="{CE5D52E0-17FB-37E9-D912-38C598142F9A}"/>
                </a:ext>
              </a:extLst>
            </p:cNvPr>
            <p:cNvSpPr/>
            <p:nvPr/>
          </p:nvSpPr>
          <p:spPr bwMode="auto">
            <a:xfrm>
              <a:off x="7053307" y="3498208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62" name="Oval 9261">
              <a:extLst>
                <a:ext uri="{FF2B5EF4-FFF2-40B4-BE49-F238E27FC236}">
                  <a16:creationId xmlns:a16="http://schemas.microsoft.com/office/drawing/2014/main" id="{BD805FB2-4765-6A3D-6097-71DCE8068DF0}"/>
                </a:ext>
              </a:extLst>
            </p:cNvPr>
            <p:cNvSpPr/>
            <p:nvPr/>
          </p:nvSpPr>
          <p:spPr bwMode="auto">
            <a:xfrm>
              <a:off x="7473946" y="3728181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63" name="Oval 9262">
              <a:extLst>
                <a:ext uri="{FF2B5EF4-FFF2-40B4-BE49-F238E27FC236}">
                  <a16:creationId xmlns:a16="http://schemas.microsoft.com/office/drawing/2014/main" id="{5BA231CD-CBA1-59B7-23D1-78E6FC4C438D}"/>
                </a:ext>
              </a:extLst>
            </p:cNvPr>
            <p:cNvSpPr/>
            <p:nvPr/>
          </p:nvSpPr>
          <p:spPr bwMode="auto">
            <a:xfrm>
              <a:off x="7521540" y="3790730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64" name="Oval 9263">
              <a:extLst>
                <a:ext uri="{FF2B5EF4-FFF2-40B4-BE49-F238E27FC236}">
                  <a16:creationId xmlns:a16="http://schemas.microsoft.com/office/drawing/2014/main" id="{4D675B3D-E7CC-C5A0-9FAA-6BD6BF451B84}"/>
                </a:ext>
              </a:extLst>
            </p:cNvPr>
            <p:cNvSpPr/>
            <p:nvPr/>
          </p:nvSpPr>
          <p:spPr bwMode="auto">
            <a:xfrm>
              <a:off x="7588659" y="3795468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65" name="Oval 9264">
              <a:extLst>
                <a:ext uri="{FF2B5EF4-FFF2-40B4-BE49-F238E27FC236}">
                  <a16:creationId xmlns:a16="http://schemas.microsoft.com/office/drawing/2014/main" id="{ABD21E2C-D2C8-6624-3D48-8F354F03883E}"/>
                </a:ext>
              </a:extLst>
            </p:cNvPr>
            <p:cNvSpPr/>
            <p:nvPr/>
          </p:nvSpPr>
          <p:spPr bwMode="auto">
            <a:xfrm>
              <a:off x="7750535" y="3790730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66" name="Oval 9265">
              <a:extLst>
                <a:ext uri="{FF2B5EF4-FFF2-40B4-BE49-F238E27FC236}">
                  <a16:creationId xmlns:a16="http://schemas.microsoft.com/office/drawing/2014/main" id="{E1CDA56D-7CE9-9FA9-352D-F5E99BC03791}"/>
                </a:ext>
              </a:extLst>
            </p:cNvPr>
            <p:cNvSpPr/>
            <p:nvPr/>
          </p:nvSpPr>
          <p:spPr bwMode="auto">
            <a:xfrm>
              <a:off x="7798702" y="3921720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67" name="Oval 9266">
              <a:extLst>
                <a:ext uri="{FF2B5EF4-FFF2-40B4-BE49-F238E27FC236}">
                  <a16:creationId xmlns:a16="http://schemas.microsoft.com/office/drawing/2014/main" id="{0F4DD9DF-CAE6-19DD-CDC2-AE2346EC97B6}"/>
                </a:ext>
              </a:extLst>
            </p:cNvPr>
            <p:cNvSpPr/>
            <p:nvPr/>
          </p:nvSpPr>
          <p:spPr bwMode="auto">
            <a:xfrm>
              <a:off x="8175779" y="3921213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68" name="Oval 9267">
              <a:extLst>
                <a:ext uri="{FF2B5EF4-FFF2-40B4-BE49-F238E27FC236}">
                  <a16:creationId xmlns:a16="http://schemas.microsoft.com/office/drawing/2014/main" id="{761AA885-5042-FB96-8555-2FE6F0B9BEB7}"/>
                </a:ext>
              </a:extLst>
            </p:cNvPr>
            <p:cNvSpPr/>
            <p:nvPr/>
          </p:nvSpPr>
          <p:spPr bwMode="auto">
            <a:xfrm>
              <a:off x="8391542" y="4001710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69" name="Oval 9268">
              <a:extLst>
                <a:ext uri="{FF2B5EF4-FFF2-40B4-BE49-F238E27FC236}">
                  <a16:creationId xmlns:a16="http://schemas.microsoft.com/office/drawing/2014/main" id="{3030393A-53E1-CEE0-F70D-89FD5E870446}"/>
                </a:ext>
              </a:extLst>
            </p:cNvPr>
            <p:cNvSpPr/>
            <p:nvPr/>
          </p:nvSpPr>
          <p:spPr bwMode="auto">
            <a:xfrm>
              <a:off x="9199914" y="4101372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70" name="Oval 9269">
              <a:extLst>
                <a:ext uri="{FF2B5EF4-FFF2-40B4-BE49-F238E27FC236}">
                  <a16:creationId xmlns:a16="http://schemas.microsoft.com/office/drawing/2014/main" id="{4C0A9F47-B4F3-63C3-5545-2D542C70A8A5}"/>
                </a:ext>
              </a:extLst>
            </p:cNvPr>
            <p:cNvSpPr/>
            <p:nvPr/>
          </p:nvSpPr>
          <p:spPr bwMode="auto">
            <a:xfrm>
              <a:off x="10496739" y="4210306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71" name="Oval 9270">
              <a:extLst>
                <a:ext uri="{FF2B5EF4-FFF2-40B4-BE49-F238E27FC236}">
                  <a16:creationId xmlns:a16="http://schemas.microsoft.com/office/drawing/2014/main" id="{465C7B33-48A9-2AF3-B1C9-0D47900BD1E1}"/>
                </a:ext>
              </a:extLst>
            </p:cNvPr>
            <p:cNvSpPr/>
            <p:nvPr/>
          </p:nvSpPr>
          <p:spPr bwMode="auto">
            <a:xfrm>
              <a:off x="10596319" y="4207100"/>
              <a:ext cx="104196" cy="104196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298" name="Group 9297">
            <a:extLst>
              <a:ext uri="{FF2B5EF4-FFF2-40B4-BE49-F238E27FC236}">
                <a16:creationId xmlns:a16="http://schemas.microsoft.com/office/drawing/2014/main" id="{4D28041B-E8F3-EAC1-A6F9-5C36E6BC25DC}"/>
              </a:ext>
            </a:extLst>
          </p:cNvPr>
          <p:cNvGrpSpPr/>
          <p:nvPr/>
        </p:nvGrpSpPr>
        <p:grpSpPr>
          <a:xfrm>
            <a:off x="2628028" y="1994669"/>
            <a:ext cx="5636294" cy="2661598"/>
            <a:chOff x="2919193" y="1994669"/>
            <a:chExt cx="5636294" cy="2661598"/>
          </a:xfrm>
        </p:grpSpPr>
        <p:sp>
          <p:nvSpPr>
            <p:cNvPr id="9216" name="Oval 9215">
              <a:extLst>
                <a:ext uri="{FF2B5EF4-FFF2-40B4-BE49-F238E27FC236}">
                  <a16:creationId xmlns:a16="http://schemas.microsoft.com/office/drawing/2014/main" id="{5851A88C-A48F-D0B6-E0C4-CAE41869D9F1}"/>
                </a:ext>
              </a:extLst>
            </p:cNvPr>
            <p:cNvSpPr/>
            <p:nvPr/>
          </p:nvSpPr>
          <p:spPr bwMode="auto">
            <a:xfrm>
              <a:off x="3370008" y="2337157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17" name="Oval 9216">
              <a:extLst>
                <a:ext uri="{FF2B5EF4-FFF2-40B4-BE49-F238E27FC236}">
                  <a16:creationId xmlns:a16="http://schemas.microsoft.com/office/drawing/2014/main" id="{8C2AFF56-2C4B-4D29-0765-6256AF3AA367}"/>
                </a:ext>
              </a:extLst>
            </p:cNvPr>
            <p:cNvSpPr/>
            <p:nvPr/>
          </p:nvSpPr>
          <p:spPr bwMode="auto">
            <a:xfrm>
              <a:off x="3433987" y="2340557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19" name="Oval 9218">
              <a:extLst>
                <a:ext uri="{FF2B5EF4-FFF2-40B4-BE49-F238E27FC236}">
                  <a16:creationId xmlns:a16="http://schemas.microsoft.com/office/drawing/2014/main" id="{5078F312-7187-81C3-DAC3-C8F7D6080A64}"/>
                </a:ext>
              </a:extLst>
            </p:cNvPr>
            <p:cNvSpPr/>
            <p:nvPr/>
          </p:nvSpPr>
          <p:spPr bwMode="auto">
            <a:xfrm>
              <a:off x="3763050" y="2454229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20" name="Oval 9219">
              <a:extLst>
                <a:ext uri="{FF2B5EF4-FFF2-40B4-BE49-F238E27FC236}">
                  <a16:creationId xmlns:a16="http://schemas.microsoft.com/office/drawing/2014/main" id="{2AC1B446-2246-F80C-4FDA-9587AE707512}"/>
                </a:ext>
              </a:extLst>
            </p:cNvPr>
            <p:cNvSpPr/>
            <p:nvPr/>
          </p:nvSpPr>
          <p:spPr bwMode="auto">
            <a:xfrm>
              <a:off x="3802032" y="2508901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22" name="Oval 9221">
              <a:extLst>
                <a:ext uri="{FF2B5EF4-FFF2-40B4-BE49-F238E27FC236}">
                  <a16:creationId xmlns:a16="http://schemas.microsoft.com/office/drawing/2014/main" id="{8AE7A0A3-386E-C9D8-9249-8F4D045C4A82}"/>
                </a:ext>
              </a:extLst>
            </p:cNvPr>
            <p:cNvSpPr/>
            <p:nvPr/>
          </p:nvSpPr>
          <p:spPr bwMode="auto">
            <a:xfrm>
              <a:off x="3872628" y="2711239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23" name="Oval 9222">
              <a:extLst>
                <a:ext uri="{FF2B5EF4-FFF2-40B4-BE49-F238E27FC236}">
                  <a16:creationId xmlns:a16="http://schemas.microsoft.com/office/drawing/2014/main" id="{E34A7153-A61C-D79D-B73B-7367E342AB34}"/>
                </a:ext>
              </a:extLst>
            </p:cNvPr>
            <p:cNvSpPr/>
            <p:nvPr/>
          </p:nvSpPr>
          <p:spPr bwMode="auto">
            <a:xfrm>
              <a:off x="3955048" y="2792111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24" name="Oval 9223">
              <a:extLst>
                <a:ext uri="{FF2B5EF4-FFF2-40B4-BE49-F238E27FC236}">
                  <a16:creationId xmlns:a16="http://schemas.microsoft.com/office/drawing/2014/main" id="{ACB1F000-599D-53C6-46CA-3BB249E653B4}"/>
                </a:ext>
              </a:extLst>
            </p:cNvPr>
            <p:cNvSpPr/>
            <p:nvPr/>
          </p:nvSpPr>
          <p:spPr bwMode="auto">
            <a:xfrm>
              <a:off x="4028320" y="2821327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25" name="Oval 9224">
              <a:extLst>
                <a:ext uri="{FF2B5EF4-FFF2-40B4-BE49-F238E27FC236}">
                  <a16:creationId xmlns:a16="http://schemas.microsoft.com/office/drawing/2014/main" id="{4CFA41E7-BA97-1281-15AA-652163BD26F8}"/>
                </a:ext>
              </a:extLst>
            </p:cNvPr>
            <p:cNvSpPr/>
            <p:nvPr/>
          </p:nvSpPr>
          <p:spPr bwMode="auto">
            <a:xfrm>
              <a:off x="4215128" y="2884680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26" name="Oval 9225">
              <a:extLst>
                <a:ext uri="{FF2B5EF4-FFF2-40B4-BE49-F238E27FC236}">
                  <a16:creationId xmlns:a16="http://schemas.microsoft.com/office/drawing/2014/main" id="{06D81E8B-369F-8E6A-B1B5-174962D66F62}"/>
                </a:ext>
              </a:extLst>
            </p:cNvPr>
            <p:cNvSpPr/>
            <p:nvPr/>
          </p:nvSpPr>
          <p:spPr bwMode="auto">
            <a:xfrm>
              <a:off x="4267226" y="2884680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27" name="Oval 9226">
              <a:extLst>
                <a:ext uri="{FF2B5EF4-FFF2-40B4-BE49-F238E27FC236}">
                  <a16:creationId xmlns:a16="http://schemas.microsoft.com/office/drawing/2014/main" id="{DF025561-3F6B-F34C-B38F-3C94EC1A7906}"/>
                </a:ext>
              </a:extLst>
            </p:cNvPr>
            <p:cNvSpPr/>
            <p:nvPr/>
          </p:nvSpPr>
          <p:spPr bwMode="auto">
            <a:xfrm>
              <a:off x="4283699" y="2966737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28" name="Oval 9227">
              <a:extLst>
                <a:ext uri="{FF2B5EF4-FFF2-40B4-BE49-F238E27FC236}">
                  <a16:creationId xmlns:a16="http://schemas.microsoft.com/office/drawing/2014/main" id="{1D1B5A35-0B53-9D5B-2F3B-F475B0ECD474}"/>
                </a:ext>
              </a:extLst>
            </p:cNvPr>
            <p:cNvSpPr/>
            <p:nvPr/>
          </p:nvSpPr>
          <p:spPr bwMode="auto">
            <a:xfrm>
              <a:off x="4305699" y="3046739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74" name="Oval 9273">
              <a:extLst>
                <a:ext uri="{FF2B5EF4-FFF2-40B4-BE49-F238E27FC236}">
                  <a16:creationId xmlns:a16="http://schemas.microsoft.com/office/drawing/2014/main" id="{9E4BD0E9-4263-D521-113A-919EC1B62A31}"/>
                </a:ext>
              </a:extLst>
            </p:cNvPr>
            <p:cNvSpPr/>
            <p:nvPr/>
          </p:nvSpPr>
          <p:spPr bwMode="auto">
            <a:xfrm>
              <a:off x="2919193" y="1994669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75" name="Oval 9274">
              <a:extLst>
                <a:ext uri="{FF2B5EF4-FFF2-40B4-BE49-F238E27FC236}">
                  <a16:creationId xmlns:a16="http://schemas.microsoft.com/office/drawing/2014/main" id="{86C0BCAC-CA28-E435-8B6E-6E85BC118D53}"/>
                </a:ext>
              </a:extLst>
            </p:cNvPr>
            <p:cNvSpPr/>
            <p:nvPr/>
          </p:nvSpPr>
          <p:spPr bwMode="auto">
            <a:xfrm>
              <a:off x="3317910" y="2039539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76" name="Oval 9275">
              <a:extLst>
                <a:ext uri="{FF2B5EF4-FFF2-40B4-BE49-F238E27FC236}">
                  <a16:creationId xmlns:a16="http://schemas.microsoft.com/office/drawing/2014/main" id="{7B1B1668-93D6-5B5E-2C6C-6774CB98F958}"/>
                </a:ext>
              </a:extLst>
            </p:cNvPr>
            <p:cNvSpPr/>
            <p:nvPr/>
          </p:nvSpPr>
          <p:spPr bwMode="auto">
            <a:xfrm>
              <a:off x="4693474" y="3165544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77" name="Oval 9276">
              <a:extLst>
                <a:ext uri="{FF2B5EF4-FFF2-40B4-BE49-F238E27FC236}">
                  <a16:creationId xmlns:a16="http://schemas.microsoft.com/office/drawing/2014/main" id="{6F0E0EA4-0707-9C99-F143-6F37600B78C3}"/>
                </a:ext>
              </a:extLst>
            </p:cNvPr>
            <p:cNvSpPr/>
            <p:nvPr/>
          </p:nvSpPr>
          <p:spPr bwMode="auto">
            <a:xfrm>
              <a:off x="4732166" y="3311707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78" name="Oval 9277">
              <a:extLst>
                <a:ext uri="{FF2B5EF4-FFF2-40B4-BE49-F238E27FC236}">
                  <a16:creationId xmlns:a16="http://schemas.microsoft.com/office/drawing/2014/main" id="{885551EF-C9B5-F15E-9886-618829F76D90}"/>
                </a:ext>
              </a:extLst>
            </p:cNvPr>
            <p:cNvSpPr/>
            <p:nvPr/>
          </p:nvSpPr>
          <p:spPr bwMode="auto">
            <a:xfrm>
              <a:off x="4769967" y="3373181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79" name="Oval 9278">
              <a:extLst>
                <a:ext uri="{FF2B5EF4-FFF2-40B4-BE49-F238E27FC236}">
                  <a16:creationId xmlns:a16="http://schemas.microsoft.com/office/drawing/2014/main" id="{9C7DB4D3-DD74-82C8-9134-9F470A0939D5}"/>
                </a:ext>
              </a:extLst>
            </p:cNvPr>
            <p:cNvSpPr/>
            <p:nvPr/>
          </p:nvSpPr>
          <p:spPr bwMode="auto">
            <a:xfrm>
              <a:off x="5156937" y="3406427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80" name="Oval 9279">
              <a:extLst>
                <a:ext uri="{FF2B5EF4-FFF2-40B4-BE49-F238E27FC236}">
                  <a16:creationId xmlns:a16="http://schemas.microsoft.com/office/drawing/2014/main" id="{D7D53AB2-04CA-3464-34CC-A8C18F6EF4B8}"/>
                </a:ext>
              </a:extLst>
            </p:cNvPr>
            <p:cNvSpPr/>
            <p:nvPr/>
          </p:nvSpPr>
          <p:spPr bwMode="auto">
            <a:xfrm>
              <a:off x="5204297" y="3425279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81" name="Oval 9280">
              <a:extLst>
                <a:ext uri="{FF2B5EF4-FFF2-40B4-BE49-F238E27FC236}">
                  <a16:creationId xmlns:a16="http://schemas.microsoft.com/office/drawing/2014/main" id="{8E032A5C-F93B-65C2-9C29-4ADE8D172EE2}"/>
                </a:ext>
              </a:extLst>
            </p:cNvPr>
            <p:cNvSpPr/>
            <p:nvPr/>
          </p:nvSpPr>
          <p:spPr bwMode="auto">
            <a:xfrm>
              <a:off x="5217939" y="3452236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82" name="Oval 9281">
              <a:extLst>
                <a:ext uri="{FF2B5EF4-FFF2-40B4-BE49-F238E27FC236}">
                  <a16:creationId xmlns:a16="http://schemas.microsoft.com/office/drawing/2014/main" id="{E0B08381-263F-1FBB-FAFF-EA620F8EF7F3}"/>
                </a:ext>
              </a:extLst>
            </p:cNvPr>
            <p:cNvSpPr/>
            <p:nvPr/>
          </p:nvSpPr>
          <p:spPr bwMode="auto">
            <a:xfrm>
              <a:off x="5619246" y="3778390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83" name="Oval 9282">
              <a:extLst>
                <a:ext uri="{FF2B5EF4-FFF2-40B4-BE49-F238E27FC236}">
                  <a16:creationId xmlns:a16="http://schemas.microsoft.com/office/drawing/2014/main" id="{D3D5C3B7-5E44-391B-A980-47F38FE70D4C}"/>
                </a:ext>
              </a:extLst>
            </p:cNvPr>
            <p:cNvSpPr/>
            <p:nvPr/>
          </p:nvSpPr>
          <p:spPr bwMode="auto">
            <a:xfrm>
              <a:off x="5681377" y="3820357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84" name="Oval 9283">
              <a:extLst>
                <a:ext uri="{FF2B5EF4-FFF2-40B4-BE49-F238E27FC236}">
                  <a16:creationId xmlns:a16="http://schemas.microsoft.com/office/drawing/2014/main" id="{9F6FC443-A841-3BFA-5635-1EC2FFFCFDE6}"/>
                </a:ext>
              </a:extLst>
            </p:cNvPr>
            <p:cNvSpPr/>
            <p:nvPr/>
          </p:nvSpPr>
          <p:spPr bwMode="auto">
            <a:xfrm>
              <a:off x="5710726" y="3864767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85" name="Oval 9284">
              <a:extLst>
                <a:ext uri="{FF2B5EF4-FFF2-40B4-BE49-F238E27FC236}">
                  <a16:creationId xmlns:a16="http://schemas.microsoft.com/office/drawing/2014/main" id="{A0415C86-3AD7-D5A3-DF47-315CC2B94BCA}"/>
                </a:ext>
              </a:extLst>
            </p:cNvPr>
            <p:cNvSpPr/>
            <p:nvPr/>
          </p:nvSpPr>
          <p:spPr bwMode="auto">
            <a:xfrm>
              <a:off x="5762824" y="3869325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86" name="Oval 9285">
              <a:extLst>
                <a:ext uri="{FF2B5EF4-FFF2-40B4-BE49-F238E27FC236}">
                  <a16:creationId xmlns:a16="http://schemas.microsoft.com/office/drawing/2014/main" id="{476A65DA-A17E-A57B-C6F0-F9A606DD4FB2}"/>
                </a:ext>
              </a:extLst>
            </p:cNvPr>
            <p:cNvSpPr/>
            <p:nvPr/>
          </p:nvSpPr>
          <p:spPr bwMode="auto">
            <a:xfrm>
              <a:off x="6080126" y="3930344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87" name="Oval 9286">
              <a:extLst>
                <a:ext uri="{FF2B5EF4-FFF2-40B4-BE49-F238E27FC236}">
                  <a16:creationId xmlns:a16="http://schemas.microsoft.com/office/drawing/2014/main" id="{0EEDD483-66FA-C186-B61C-371C5BFE4BDA}"/>
                </a:ext>
              </a:extLst>
            </p:cNvPr>
            <p:cNvSpPr/>
            <p:nvPr/>
          </p:nvSpPr>
          <p:spPr bwMode="auto">
            <a:xfrm>
              <a:off x="6169689" y="3926754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88" name="Oval 9287">
              <a:extLst>
                <a:ext uri="{FF2B5EF4-FFF2-40B4-BE49-F238E27FC236}">
                  <a16:creationId xmlns:a16="http://schemas.microsoft.com/office/drawing/2014/main" id="{1D4AEB07-BDD6-4AC4-FC77-551CE3CDD85E}"/>
                </a:ext>
              </a:extLst>
            </p:cNvPr>
            <p:cNvSpPr/>
            <p:nvPr/>
          </p:nvSpPr>
          <p:spPr bwMode="auto">
            <a:xfrm>
              <a:off x="6491228" y="3926754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89" name="Oval 9288">
              <a:extLst>
                <a:ext uri="{FF2B5EF4-FFF2-40B4-BE49-F238E27FC236}">
                  <a16:creationId xmlns:a16="http://schemas.microsoft.com/office/drawing/2014/main" id="{5B7C0895-85D5-95F5-439F-917649FC33AC}"/>
                </a:ext>
              </a:extLst>
            </p:cNvPr>
            <p:cNvSpPr/>
            <p:nvPr/>
          </p:nvSpPr>
          <p:spPr bwMode="auto">
            <a:xfrm>
              <a:off x="6555207" y="3926754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90" name="Oval 9289">
              <a:extLst>
                <a:ext uri="{FF2B5EF4-FFF2-40B4-BE49-F238E27FC236}">
                  <a16:creationId xmlns:a16="http://schemas.microsoft.com/office/drawing/2014/main" id="{1CEAEDD5-EEB3-9559-95BD-CDBE60EFA84C}"/>
                </a:ext>
              </a:extLst>
            </p:cNvPr>
            <p:cNvSpPr/>
            <p:nvPr/>
          </p:nvSpPr>
          <p:spPr bwMode="auto">
            <a:xfrm>
              <a:off x="6611135" y="4095587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91" name="Oval 9290">
              <a:extLst>
                <a:ext uri="{FF2B5EF4-FFF2-40B4-BE49-F238E27FC236}">
                  <a16:creationId xmlns:a16="http://schemas.microsoft.com/office/drawing/2014/main" id="{8CED02D5-4D3C-B6AF-F5DC-80D0F545EF70}"/>
                </a:ext>
              </a:extLst>
            </p:cNvPr>
            <p:cNvSpPr/>
            <p:nvPr/>
          </p:nvSpPr>
          <p:spPr bwMode="auto">
            <a:xfrm>
              <a:off x="7015085" y="4138209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92" name="Oval 9291">
              <a:extLst>
                <a:ext uri="{FF2B5EF4-FFF2-40B4-BE49-F238E27FC236}">
                  <a16:creationId xmlns:a16="http://schemas.microsoft.com/office/drawing/2014/main" id="{C0550DF3-7E75-D314-B627-97FA9D8D7341}"/>
                </a:ext>
              </a:extLst>
            </p:cNvPr>
            <p:cNvSpPr/>
            <p:nvPr/>
          </p:nvSpPr>
          <p:spPr bwMode="auto">
            <a:xfrm>
              <a:off x="7119281" y="4305368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93" name="Oval 9292">
              <a:extLst>
                <a:ext uri="{FF2B5EF4-FFF2-40B4-BE49-F238E27FC236}">
                  <a16:creationId xmlns:a16="http://schemas.microsoft.com/office/drawing/2014/main" id="{3C3527B9-5F23-0D36-5D5D-9691EC414E42}"/>
                </a:ext>
              </a:extLst>
            </p:cNvPr>
            <p:cNvSpPr/>
            <p:nvPr/>
          </p:nvSpPr>
          <p:spPr bwMode="auto">
            <a:xfrm>
              <a:off x="7284888" y="4424845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94" name="Oval 9293">
              <a:extLst>
                <a:ext uri="{FF2B5EF4-FFF2-40B4-BE49-F238E27FC236}">
                  <a16:creationId xmlns:a16="http://schemas.microsoft.com/office/drawing/2014/main" id="{97121E53-64C9-89E5-4FAC-2870C1D94986}"/>
                </a:ext>
              </a:extLst>
            </p:cNvPr>
            <p:cNvSpPr/>
            <p:nvPr/>
          </p:nvSpPr>
          <p:spPr bwMode="auto">
            <a:xfrm>
              <a:off x="7498435" y="4471907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95" name="Oval 9294">
              <a:extLst>
                <a:ext uri="{FF2B5EF4-FFF2-40B4-BE49-F238E27FC236}">
                  <a16:creationId xmlns:a16="http://schemas.microsoft.com/office/drawing/2014/main" id="{6318C975-7014-737C-95B2-496A034DFE0E}"/>
                </a:ext>
              </a:extLst>
            </p:cNvPr>
            <p:cNvSpPr/>
            <p:nvPr/>
          </p:nvSpPr>
          <p:spPr bwMode="auto">
            <a:xfrm>
              <a:off x="7713856" y="4471907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96" name="Oval 9295">
              <a:extLst>
                <a:ext uri="{FF2B5EF4-FFF2-40B4-BE49-F238E27FC236}">
                  <a16:creationId xmlns:a16="http://schemas.microsoft.com/office/drawing/2014/main" id="{A3AFC720-DBFC-2147-DD0A-4D309D70F4CA}"/>
                </a:ext>
              </a:extLst>
            </p:cNvPr>
            <p:cNvSpPr/>
            <p:nvPr/>
          </p:nvSpPr>
          <p:spPr bwMode="auto">
            <a:xfrm>
              <a:off x="7791998" y="4552071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97" name="Oval 9296">
              <a:extLst>
                <a:ext uri="{FF2B5EF4-FFF2-40B4-BE49-F238E27FC236}">
                  <a16:creationId xmlns:a16="http://schemas.microsoft.com/office/drawing/2014/main" id="{8805E9C7-0F4A-E5C9-E470-28DA82DD0BFF}"/>
                </a:ext>
              </a:extLst>
            </p:cNvPr>
            <p:cNvSpPr/>
            <p:nvPr/>
          </p:nvSpPr>
          <p:spPr bwMode="auto">
            <a:xfrm>
              <a:off x="8451291" y="4547333"/>
              <a:ext cx="104196" cy="104196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305" name="TextBox 9304">
            <a:extLst>
              <a:ext uri="{FF2B5EF4-FFF2-40B4-BE49-F238E27FC236}">
                <a16:creationId xmlns:a16="http://schemas.microsoft.com/office/drawing/2014/main" id="{1F37F2DF-E56A-288B-D4DC-7C25C1282ED6}"/>
              </a:ext>
            </a:extLst>
          </p:cNvPr>
          <p:cNvSpPr txBox="1"/>
          <p:nvPr/>
        </p:nvSpPr>
        <p:spPr bwMode="auto">
          <a:xfrm>
            <a:off x="2744665" y="3059668"/>
            <a:ext cx="13901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AI + CDK4/6i</a:t>
            </a:r>
          </a:p>
        </p:txBody>
      </p:sp>
      <p:sp>
        <p:nvSpPr>
          <p:cNvPr id="9306" name="TextBox 9305">
            <a:extLst>
              <a:ext uri="{FF2B5EF4-FFF2-40B4-BE49-F238E27FC236}">
                <a16:creationId xmlns:a16="http://schemas.microsoft.com/office/drawing/2014/main" id="{C6D5E934-754E-E695-FBBB-14387C0F497A}"/>
              </a:ext>
            </a:extLst>
          </p:cNvPr>
          <p:cNvSpPr txBox="1"/>
          <p:nvPr/>
        </p:nvSpPr>
        <p:spPr bwMode="auto">
          <a:xfrm>
            <a:off x="4960904" y="3950370"/>
            <a:ext cx="7649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33.4%</a:t>
            </a:r>
          </a:p>
        </p:txBody>
      </p:sp>
      <p:sp>
        <p:nvSpPr>
          <p:cNvPr id="9307" name="TextBox 9306">
            <a:extLst>
              <a:ext uri="{FF2B5EF4-FFF2-40B4-BE49-F238E27FC236}">
                <a16:creationId xmlns:a16="http://schemas.microsoft.com/office/drawing/2014/main" id="{134C7424-99C8-ABFA-6869-74915636C0C5}"/>
              </a:ext>
            </a:extLst>
          </p:cNvPr>
          <p:cNvSpPr txBox="1"/>
          <p:nvPr/>
        </p:nvSpPr>
        <p:spPr bwMode="auto">
          <a:xfrm>
            <a:off x="8677812" y="4416780"/>
            <a:ext cx="6479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5.4%</a:t>
            </a:r>
          </a:p>
        </p:txBody>
      </p:sp>
      <p:sp>
        <p:nvSpPr>
          <p:cNvPr id="9308" name="TextBox 9307">
            <a:extLst>
              <a:ext uri="{FF2B5EF4-FFF2-40B4-BE49-F238E27FC236}">
                <a16:creationId xmlns:a16="http://schemas.microsoft.com/office/drawing/2014/main" id="{AE13ACE9-7BF5-7EF2-7527-A4BEC7CA86E0}"/>
              </a:ext>
            </a:extLst>
          </p:cNvPr>
          <p:cNvSpPr txBox="1"/>
          <p:nvPr/>
        </p:nvSpPr>
        <p:spPr bwMode="auto">
          <a:xfrm>
            <a:off x="5464594" y="2778120"/>
            <a:ext cx="7649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60.7%</a:t>
            </a:r>
          </a:p>
        </p:txBody>
      </p:sp>
      <p:sp>
        <p:nvSpPr>
          <p:cNvPr id="9309" name="TextBox 9308">
            <a:extLst>
              <a:ext uri="{FF2B5EF4-FFF2-40B4-BE49-F238E27FC236}">
                <a16:creationId xmlns:a16="http://schemas.microsoft.com/office/drawing/2014/main" id="{730E46D1-895F-B764-6F07-49925B29EA1E}"/>
              </a:ext>
            </a:extLst>
          </p:cNvPr>
          <p:cNvSpPr txBox="1"/>
          <p:nvPr/>
        </p:nvSpPr>
        <p:spPr bwMode="auto">
          <a:xfrm>
            <a:off x="8315247" y="3758932"/>
            <a:ext cx="7649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29.7%</a:t>
            </a:r>
          </a:p>
        </p:txBody>
      </p:sp>
      <p:sp>
        <p:nvSpPr>
          <p:cNvPr id="9310" name="TextBox 9309">
            <a:extLst>
              <a:ext uri="{FF2B5EF4-FFF2-40B4-BE49-F238E27FC236}">
                <a16:creationId xmlns:a16="http://schemas.microsoft.com/office/drawing/2014/main" id="{E27515BA-0FAD-7D68-19DB-CF6F344F54DA}"/>
              </a:ext>
            </a:extLst>
          </p:cNvPr>
          <p:cNvSpPr txBox="1"/>
          <p:nvPr/>
        </p:nvSpPr>
        <p:spPr bwMode="auto">
          <a:xfrm>
            <a:off x="6694196" y="3082537"/>
            <a:ext cx="24324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Camizestrant + CDK4/6i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1847A6-C498-DA60-5734-C9CA2D0D3DD7}"/>
              </a:ext>
            </a:extLst>
          </p:cNvPr>
          <p:cNvSpPr txBox="1"/>
          <p:nvPr/>
        </p:nvSpPr>
        <p:spPr bwMode="auto">
          <a:xfrm>
            <a:off x="8824512" y="6240258"/>
            <a:ext cx="3106756" cy="466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063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SERENA-6: </a:t>
            </a:r>
            <a:r>
              <a:rPr lang="en-US" dirty="0"/>
              <a:t>PFS by Subgroup</a:t>
            </a:r>
            <a:endParaRPr lang="en-US" altLang="en-US" dirty="0"/>
          </a:p>
        </p:txBody>
      </p:sp>
      <p:sp>
        <p:nvSpPr>
          <p:cNvPr id="9221" name="Text Box 11">
            <a:extLst>
              <a:ext uri="{FF2B5EF4-FFF2-40B4-BE49-F238E27FC236}">
                <a16:creationId xmlns:a16="http://schemas.microsoft.com/office/drawing/2014/main" id="{0B865CED-4EF9-403A-B72A-0302F40D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Turner. ASCO 2025. Abstr LBA4. Bidard. NEJM. 2025;[Epub].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2E5FEB-1F7E-DE40-C064-E8BCE17438C7}"/>
              </a:ext>
            </a:extLst>
          </p:cNvPr>
          <p:cNvGraphicFramePr>
            <a:graphicFrameLocks noGrp="1"/>
          </p:cNvGraphicFramePr>
          <p:nvPr/>
        </p:nvGraphicFramePr>
        <p:xfrm>
          <a:off x="345665" y="1603704"/>
          <a:ext cx="5579499" cy="3931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592">
                  <a:extLst>
                    <a:ext uri="{9D8B030D-6E8A-4147-A177-3AD203B41FA5}">
                      <a16:colId xmlns:a16="http://schemas.microsoft.com/office/drawing/2014/main" val="835097411"/>
                    </a:ext>
                  </a:extLst>
                </a:gridCol>
                <a:gridCol w="1748413">
                  <a:extLst>
                    <a:ext uri="{9D8B030D-6E8A-4147-A177-3AD203B41FA5}">
                      <a16:colId xmlns:a16="http://schemas.microsoft.com/office/drawing/2014/main" val="4177721304"/>
                    </a:ext>
                  </a:extLst>
                </a:gridCol>
                <a:gridCol w="818941">
                  <a:extLst>
                    <a:ext uri="{9D8B030D-6E8A-4147-A177-3AD203B41FA5}">
                      <a16:colId xmlns:a16="http://schemas.microsoft.com/office/drawing/2014/main" val="1422898386"/>
                    </a:ext>
                  </a:extLst>
                </a:gridCol>
                <a:gridCol w="818941">
                  <a:extLst>
                    <a:ext uri="{9D8B030D-6E8A-4147-A177-3AD203B41FA5}">
                      <a16:colId xmlns:a16="http://schemas.microsoft.com/office/drawing/2014/main" val="499468284"/>
                    </a:ext>
                  </a:extLst>
                </a:gridCol>
                <a:gridCol w="1238612">
                  <a:extLst>
                    <a:ext uri="{9D8B030D-6E8A-4147-A177-3AD203B41FA5}">
                      <a16:colId xmlns:a16="http://schemas.microsoft.com/office/drawing/2014/main" val="2560876574"/>
                    </a:ext>
                  </a:extLst>
                </a:gridCol>
              </a:tblGrid>
              <a:tr h="136936">
                <a:tc row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Subgroup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No. of Events/</a:t>
                      </a:r>
                      <a:b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No. of Patients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Hazard Ratio (95% CI)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09324"/>
                  </a:ext>
                </a:extLst>
              </a:tr>
              <a:tr h="136944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Cami + CDK4/6i</a:t>
                      </a:r>
                    </a:p>
                  </a:txBody>
                  <a:tcPr marL="121699" marR="121699" marT="45728" marB="4572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AI + CDK4/6i</a:t>
                      </a:r>
                    </a:p>
                  </a:txBody>
                  <a:tcPr marL="121699" marR="121699" marT="45728" marB="4572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81553"/>
                  </a:ext>
                </a:extLst>
              </a:tr>
              <a:tr h="22822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&lt;65 yr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≥65 yr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44/95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27/62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67/104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33/54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0.51 (0.34-0.74)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0.35 (0.21-0.59)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430003"/>
                  </a:ext>
                </a:extLst>
              </a:tr>
              <a:tr h="31951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Asian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White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22/39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37/97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25/34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61/102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14/21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0.60 (0.33-1.07)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0.39 (0.26-0.59)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0.39 (0.18-0.85)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053305"/>
                  </a:ext>
                </a:extLst>
              </a:tr>
              <a:tr h="31951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Asia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Europe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North America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19/40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37/89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12/28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28/39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54/91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18/28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0.46 (0.25-0.83)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0.41 (0.26-0.62)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0.57 (0.28-1.13)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012258"/>
                  </a:ext>
                </a:extLst>
              </a:tr>
              <a:tr h="22822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Menopausal status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Pre/perimenopausal women/men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Postmenopausal women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14/34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57/123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18/31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82/127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0.39 (0.19-0.79)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0.46 (0.32-0.65)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663615"/>
                  </a:ext>
                </a:extLst>
              </a:tr>
              <a:tr h="22822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Disease site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Visceral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Nonvisceral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32/65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39/92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37/64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63/92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0.57 (0.35-0.92)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0.38 (0.25-0.56)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3687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77F009-DA93-9BD0-0E79-77443416D1F0}"/>
              </a:ext>
            </a:extLst>
          </p:cNvPr>
          <p:cNvGraphicFramePr>
            <a:graphicFrameLocks noGrp="1"/>
          </p:cNvGraphicFramePr>
          <p:nvPr/>
        </p:nvGraphicFramePr>
        <p:xfrm>
          <a:off x="6266702" y="1603704"/>
          <a:ext cx="5579499" cy="347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856">
                  <a:extLst>
                    <a:ext uri="{9D8B030D-6E8A-4147-A177-3AD203B41FA5}">
                      <a16:colId xmlns:a16="http://schemas.microsoft.com/office/drawing/2014/main" val="835097411"/>
                    </a:ext>
                  </a:extLst>
                </a:gridCol>
                <a:gridCol w="1580149">
                  <a:extLst>
                    <a:ext uri="{9D8B030D-6E8A-4147-A177-3AD203B41FA5}">
                      <a16:colId xmlns:a16="http://schemas.microsoft.com/office/drawing/2014/main" val="4177721304"/>
                    </a:ext>
                  </a:extLst>
                </a:gridCol>
                <a:gridCol w="818941">
                  <a:extLst>
                    <a:ext uri="{9D8B030D-6E8A-4147-A177-3AD203B41FA5}">
                      <a16:colId xmlns:a16="http://schemas.microsoft.com/office/drawing/2014/main" val="1422898386"/>
                    </a:ext>
                  </a:extLst>
                </a:gridCol>
                <a:gridCol w="818941">
                  <a:extLst>
                    <a:ext uri="{9D8B030D-6E8A-4147-A177-3AD203B41FA5}">
                      <a16:colId xmlns:a16="http://schemas.microsoft.com/office/drawing/2014/main" val="499468284"/>
                    </a:ext>
                  </a:extLst>
                </a:gridCol>
                <a:gridCol w="1238612">
                  <a:extLst>
                    <a:ext uri="{9D8B030D-6E8A-4147-A177-3AD203B41FA5}">
                      <a16:colId xmlns:a16="http://schemas.microsoft.com/office/drawing/2014/main" val="2560876574"/>
                    </a:ext>
                  </a:extLst>
                </a:gridCol>
              </a:tblGrid>
              <a:tr h="136936">
                <a:tc row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Subgroup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No. of Events/</a:t>
                      </a:r>
                      <a:b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No. of Patients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Hazard Ratio (95% CI)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09324"/>
                  </a:ext>
                </a:extLst>
              </a:tr>
              <a:tr h="136944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Cami + CDK4/6i</a:t>
                      </a:r>
                    </a:p>
                  </a:txBody>
                  <a:tcPr marL="121699" marR="121699" marT="45728" marB="4572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AI + CDK4/6i</a:t>
                      </a:r>
                    </a:p>
                  </a:txBody>
                  <a:tcPr marL="121699" marR="121699" marT="45728" marB="4572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81553"/>
                  </a:ext>
                </a:extLst>
              </a:tr>
              <a:tr h="22822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 from start of AI + CDK4/6i to randomization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&lt;18 mo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≥18 mo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28/50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43/105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29/46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69/110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0.60 (0.35-1.01)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0.39 (0.26-0.58)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379813"/>
                  </a:ext>
                </a:extLst>
              </a:tr>
              <a:tr h="31951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CDK4/6i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Palbociclib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Ribociclib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Abemaciclib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57/117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4/23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10/15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78/118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13/23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9/15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0.45 (0.32-0.64)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0.27 (0.08-0.77)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0.63 (0.25-1.59)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709590"/>
                  </a:ext>
                </a:extLst>
              </a:tr>
              <a:tr h="228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 of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ESR1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 detection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First test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Subsequent test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36/82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35/75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56/79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44/79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0.32 (0.20-0.49)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0.64 (0.41-0.99)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761995"/>
                  </a:ext>
                </a:extLst>
              </a:tr>
              <a:tr h="3195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Type of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ESR1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D538G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Y537S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Y537N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29/70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24/61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13/29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52/82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46/60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18/25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0.34 (0.21-0.53)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0.29 (0.17-0.47)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0.44 (0.21-0.90)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05082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832E371-BA5F-AE41-BF3E-7D23C88B50C0}"/>
              </a:ext>
            </a:extLst>
          </p:cNvPr>
          <p:cNvSpPr txBox="1"/>
          <p:nvPr/>
        </p:nvSpPr>
        <p:spPr bwMode="auto">
          <a:xfrm>
            <a:off x="8824512" y="6240258"/>
            <a:ext cx="3106756" cy="466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36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SERENA-6: </a:t>
            </a:r>
            <a:r>
              <a:rPr lang="en-US" dirty="0"/>
              <a:t>Additional Efficacy Outcomes</a:t>
            </a:r>
            <a:endParaRPr lang="en-US" altLang="en-US" dirty="0"/>
          </a:p>
        </p:txBody>
      </p:sp>
      <p:sp>
        <p:nvSpPr>
          <p:cNvPr id="9221" name="Text Box 11">
            <a:extLst>
              <a:ext uri="{FF2B5EF4-FFF2-40B4-BE49-F238E27FC236}">
                <a16:creationId xmlns:a16="http://schemas.microsoft.com/office/drawing/2014/main" id="{0B865CED-4EF9-403A-B72A-0302F40D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Turner. ASCO 2025. Abstr LBA4. Bidard. NEJM. 2025;[Epub].</a:t>
            </a:r>
          </a:p>
        </p:txBody>
      </p:sp>
      <p:graphicFrame>
        <p:nvGraphicFramePr>
          <p:cNvPr id="2" name="Group 3">
            <a:extLst>
              <a:ext uri="{FF2B5EF4-FFF2-40B4-BE49-F238E27FC236}">
                <a16:creationId xmlns:a16="http://schemas.microsoft.com/office/drawing/2014/main" id="{B041C5D7-B520-E89F-DD2F-441F977EB1BE}"/>
              </a:ext>
            </a:extLst>
          </p:cNvPr>
          <p:cNvGraphicFramePr>
            <a:graphicFrameLocks/>
          </p:cNvGraphicFramePr>
          <p:nvPr/>
        </p:nvGraphicFramePr>
        <p:xfrm>
          <a:off x="723899" y="1611523"/>
          <a:ext cx="10753221" cy="2438460"/>
        </p:xfrm>
        <a:graphic>
          <a:graphicData uri="http://schemas.openxmlformats.org/drawingml/2006/table">
            <a:tbl>
              <a:tblPr/>
              <a:tblGrid>
                <a:gridCol w="4035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9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9301">
                  <a:extLst>
                    <a:ext uri="{9D8B030D-6E8A-4147-A177-3AD203B41FA5}">
                      <a16:colId xmlns:a16="http://schemas.microsoft.com/office/drawing/2014/main" val="11487549"/>
                    </a:ext>
                  </a:extLst>
                </a:gridCol>
              </a:tblGrid>
              <a:tr h="731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Outcome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Cami + CDK4/6i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157)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AI + CDK4/6i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158)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Adjusted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Hazard Ratio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12-mo PFS2, %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85.4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74.4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0.52 (0.33-0.81)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= .0038*</a:t>
                      </a:r>
                      <a:endParaRPr kumimoji="0" lang="en-US" sz="20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TTD in global health status/QoL, mo 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 = 107)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23.0 (13.8-NE)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 = 95)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6.4 (2.8-14.0)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0.53 (0.33-0.82)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&lt;.001</a:t>
                      </a:r>
                      <a:endParaRPr kumimoji="0" lang="en-US" sz="20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3292F3E-9EE2-FAFE-4E8E-8D54A2F796AB}"/>
              </a:ext>
            </a:extLst>
          </p:cNvPr>
          <p:cNvSpPr txBox="1"/>
          <p:nvPr/>
        </p:nvSpPr>
        <p:spPr bwMode="auto">
          <a:xfrm>
            <a:off x="604675" y="4036778"/>
            <a:ext cx="43779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*Threshold for significance at interm analysis is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= .0001.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9753DB-9E78-4CDA-6580-B1DDB6438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5" y="4533685"/>
            <a:ext cx="10877529" cy="424610"/>
          </a:xfrm>
        </p:spPr>
        <p:txBody>
          <a:bodyPr/>
          <a:lstStyle/>
          <a:p>
            <a:r>
              <a:rPr lang="en-US" sz="2000" dirty="0"/>
              <a:t>Camizestrant + CDK4/6i also delayed TTD in pain vs AI + CDK4/6i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62A773-AE27-E7F7-E9B8-E228E980A289}"/>
              </a:ext>
            </a:extLst>
          </p:cNvPr>
          <p:cNvSpPr txBox="1"/>
          <p:nvPr/>
        </p:nvSpPr>
        <p:spPr bwMode="auto">
          <a:xfrm>
            <a:off x="8824512" y="6240258"/>
            <a:ext cx="3106756" cy="466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215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SERENA-6: </a:t>
            </a:r>
            <a:r>
              <a:rPr lang="en-US" dirty="0"/>
              <a:t>Safety</a:t>
            </a:r>
            <a:endParaRPr lang="en-US" altLang="en-US" dirty="0"/>
          </a:p>
        </p:txBody>
      </p:sp>
      <p:sp>
        <p:nvSpPr>
          <p:cNvPr id="9221" name="Text Box 11">
            <a:extLst>
              <a:ext uri="{FF2B5EF4-FFF2-40B4-BE49-F238E27FC236}">
                <a16:creationId xmlns:a16="http://schemas.microsoft.com/office/drawing/2014/main" id="{0B865CED-4EF9-403A-B72A-0302F40D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Turner. ASCO 2025. Abstr LBA4. Bidard. NEJM. 2025;[Epub].</a:t>
            </a:r>
          </a:p>
        </p:txBody>
      </p:sp>
      <p:graphicFrame>
        <p:nvGraphicFramePr>
          <p:cNvPr id="3" name="Group 3">
            <a:extLst>
              <a:ext uri="{FF2B5EF4-FFF2-40B4-BE49-F238E27FC236}">
                <a16:creationId xmlns:a16="http://schemas.microsoft.com/office/drawing/2014/main" id="{10B4E231-C7A0-E36F-E127-F147DB8926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993117"/>
              </p:ext>
            </p:extLst>
          </p:nvPr>
        </p:nvGraphicFramePr>
        <p:xfrm>
          <a:off x="709795" y="1602254"/>
          <a:ext cx="10772409" cy="4663440"/>
        </p:xfrm>
        <a:graphic>
          <a:graphicData uri="http://schemas.openxmlformats.org/drawingml/2006/table">
            <a:tbl>
              <a:tblPr/>
              <a:tblGrid>
                <a:gridCol w="5095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8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Outcome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Cami + CDK4/6i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155)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AI + CDK4/6i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155)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Any AE, n (%)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Grade ≥3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145 (94)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 (60)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135 (87)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 (46)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Any SAE, n (%)</a:t>
                      </a:r>
                      <a:endParaRPr kumimoji="0" lang="en-US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 (10)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 (12)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Any AE leading to discontinuation, n (%)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Camizestrant/AI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CDK4/6i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Both camizestrant/AI and CDK4/6i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(1)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(1)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(1)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(2)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(1)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(1)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204054"/>
                  </a:ext>
                </a:extLst>
              </a:tr>
              <a:tr h="538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treatment exposure, mo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Camizestrant/AI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CDK4/6i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79946"/>
                  </a:ext>
                </a:extLst>
              </a:tr>
              <a:tr h="538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Mean relative dose intensity, %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Camizestrant/AI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CDK4/6i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99.6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98.8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99.7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99.5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37178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6BF6181-B9E9-56F1-C5B9-3D04B70AC04B}"/>
              </a:ext>
            </a:extLst>
          </p:cNvPr>
          <p:cNvSpPr txBox="1"/>
          <p:nvPr/>
        </p:nvSpPr>
        <p:spPr bwMode="auto">
          <a:xfrm>
            <a:off x="8824512" y="6240258"/>
            <a:ext cx="3106756" cy="466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40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SERENA-6: </a:t>
            </a:r>
            <a:r>
              <a:rPr lang="en-US" dirty="0"/>
              <a:t>Most Frequent AEs</a:t>
            </a:r>
            <a:endParaRPr lang="en-US" altLang="en-US" dirty="0"/>
          </a:p>
        </p:txBody>
      </p:sp>
      <p:sp>
        <p:nvSpPr>
          <p:cNvPr id="9221" name="Text Box 11">
            <a:extLst>
              <a:ext uri="{FF2B5EF4-FFF2-40B4-BE49-F238E27FC236}">
                <a16:creationId xmlns:a16="http://schemas.microsoft.com/office/drawing/2014/main" id="{0B865CED-4EF9-403A-B72A-0302F40D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Turner. ASCO 2025. Abstr LBA4. Bidard. NEJM. 2025;[Epub].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844A70-1822-833E-D842-87C7D7A19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175447"/>
              </p:ext>
            </p:extLst>
          </p:nvPr>
        </p:nvGraphicFramePr>
        <p:xfrm>
          <a:off x="723898" y="1597454"/>
          <a:ext cx="7700966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998">
                  <a:extLst>
                    <a:ext uri="{9D8B030D-6E8A-4147-A177-3AD203B41FA5}">
                      <a16:colId xmlns:a16="http://schemas.microsoft.com/office/drawing/2014/main" val="748279846"/>
                    </a:ext>
                  </a:extLst>
                </a:gridCol>
                <a:gridCol w="1332242">
                  <a:extLst>
                    <a:ext uri="{9D8B030D-6E8A-4147-A177-3AD203B41FA5}">
                      <a16:colId xmlns:a16="http://schemas.microsoft.com/office/drawing/2014/main" val="1544444969"/>
                    </a:ext>
                  </a:extLst>
                </a:gridCol>
                <a:gridCol w="1332242">
                  <a:extLst>
                    <a:ext uri="{9D8B030D-6E8A-4147-A177-3AD203B41FA5}">
                      <a16:colId xmlns:a16="http://schemas.microsoft.com/office/drawing/2014/main" val="3632755749"/>
                    </a:ext>
                  </a:extLst>
                </a:gridCol>
                <a:gridCol w="1332242">
                  <a:extLst>
                    <a:ext uri="{9D8B030D-6E8A-4147-A177-3AD203B41FA5}">
                      <a16:colId xmlns:a16="http://schemas.microsoft.com/office/drawing/2014/main" val="3003142347"/>
                    </a:ext>
                  </a:extLst>
                </a:gridCol>
                <a:gridCol w="1332242">
                  <a:extLst>
                    <a:ext uri="{9D8B030D-6E8A-4147-A177-3AD203B41FA5}">
                      <a16:colId xmlns:a16="http://schemas.microsoft.com/office/drawing/2014/main" val="3048797817"/>
                    </a:ext>
                  </a:extLst>
                </a:gridCol>
              </a:tblGrid>
              <a:tr h="210286">
                <a:tc rowSpan="2"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AEs Occurring in </a:t>
                      </a:r>
                      <a:b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≥10%,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Cami + CDK4/6i (n = 155)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AI + CDK4/6i (n = 155)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812852"/>
                  </a:ext>
                </a:extLst>
              </a:tr>
              <a:tr h="210286">
                <a:tc vMerge="1"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Any Grade</a:t>
                      </a:r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Grade ≥3</a:t>
                      </a:r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Any Grade</a:t>
                      </a:r>
                    </a:p>
                  </a:txBody>
                  <a:tcPr anchor="ctr">
                    <a:lnL w="381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Grade ≥3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09661"/>
                  </a:ext>
                </a:extLst>
              </a:tr>
              <a:tr h="210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Hematologic AEs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Neutropenia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Anemia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Leukopenia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62517"/>
                  </a:ext>
                </a:extLst>
              </a:tr>
              <a:tr h="210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Nonhematologic AEs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Photopsia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Arthralgia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Fatigue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Dry eye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Nausea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Back pain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Diarrhea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Headache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501458"/>
                  </a:ext>
                </a:extLst>
              </a:tr>
            </a:tbl>
          </a:graphicData>
        </a:graphic>
      </p:graphicFrame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0104AE0-BC81-C26C-0F65-E9BC0F3DB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3428" y="1513047"/>
            <a:ext cx="3033486" cy="4650686"/>
          </a:xfrm>
        </p:spPr>
        <p:txBody>
          <a:bodyPr/>
          <a:lstStyle/>
          <a:p>
            <a:r>
              <a:rPr lang="en-US" sz="1800" dirty="0"/>
              <a:t>Incidence rates of neutropenia were similar between treatment arms when adjusted for exposure time</a:t>
            </a:r>
          </a:p>
          <a:p>
            <a:r>
              <a:rPr lang="en-US" sz="1800" dirty="0"/>
              <a:t>Photopsia did not affect daily activities</a:t>
            </a:r>
          </a:p>
          <a:p>
            <a:pPr lvl="1"/>
            <a:r>
              <a:rPr lang="en-US" sz="1600" dirty="0"/>
              <a:t>Most affected patients reported no/minimal impact on daily activities</a:t>
            </a:r>
          </a:p>
          <a:p>
            <a:pPr lvl="1"/>
            <a:r>
              <a:rPr lang="en-US" sz="1600" dirty="0"/>
              <a:t>Events typically ≤1 min, ≤3 days/wk, and reversible</a:t>
            </a:r>
          </a:p>
          <a:p>
            <a:pPr lvl="1"/>
            <a:r>
              <a:rPr lang="en-US" sz="1600" dirty="0"/>
              <a:t>No changes in eye structure or visual acuity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3B51C2-AD2C-95CA-C201-72A7869A8BE9}"/>
              </a:ext>
            </a:extLst>
          </p:cNvPr>
          <p:cNvSpPr txBox="1"/>
          <p:nvPr/>
        </p:nvSpPr>
        <p:spPr bwMode="auto">
          <a:xfrm>
            <a:off x="8824512" y="6240258"/>
            <a:ext cx="3106756" cy="466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13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SERENA-6: </a:t>
            </a:r>
            <a:r>
              <a:rPr lang="en-US" altLang="en-US" dirty="0"/>
              <a:t>Investigators’ </a:t>
            </a:r>
            <a:r>
              <a:rPr lang="en-US" dirty="0"/>
              <a:t>Conclusions</a:t>
            </a:r>
            <a:endParaRPr lang="en-US" alt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25C30B9-DB9B-4F0D-825F-3ADFC7E0F7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In the randomized </a:t>
            </a:r>
            <a:r>
              <a:rPr lang="en-US" sz="2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phase III </a:t>
            </a:r>
            <a:r>
              <a:rPr lang="en-US" altLang="en-US" sz="2200" dirty="0"/>
              <a:t>SERENA-6</a:t>
            </a:r>
            <a:r>
              <a:rPr lang="en-US" sz="2200" b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trial, switching from AI + CDK4/6i to camizestrant + continued CDK4/6i upon ctDNA detection of </a:t>
            </a:r>
            <a:r>
              <a:rPr lang="en-US" sz="2200" b="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ESR1</a:t>
            </a:r>
            <a:r>
              <a:rPr lang="en-US" sz="2200" b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m during 1L therapy, ahead of clinical progression, significantly improved PFS </a:t>
            </a:r>
            <a:r>
              <a:rPr lang="en-US" sz="2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of</a:t>
            </a:r>
            <a:r>
              <a:rPr lang="en-US" sz="2200" b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patients with HR+/HER2- advanced breast cancer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+mn-lt"/>
              </a:rPr>
              <a:t>PFS benefit was observed across all clinically relevant patient subgroups</a:t>
            </a:r>
          </a:p>
          <a:p>
            <a:pPr lvl="1"/>
            <a:r>
              <a:rPr lang="en-US" sz="2000" dirty="0"/>
              <a:t>Camizestrant + CDK4/6i also delayed TTD in QoL and showed trend toward improved PFS2</a:t>
            </a:r>
          </a:p>
          <a:p>
            <a:r>
              <a:rPr lang="en-US" sz="2200" dirty="0"/>
              <a:t>Camizestrant + CDK4/6i was well tolerated, with a low rate of treatment discontinuation due to AEs</a:t>
            </a:r>
          </a:p>
          <a:p>
            <a:r>
              <a:rPr lang="en-US" sz="2200" dirty="0">
                <a:effectLst/>
                <a:latin typeface="+mn-lt"/>
              </a:rPr>
              <a:t>The investigators stated that SERENA-6 is the first global registrational phase III study </a:t>
            </a:r>
            <a:br>
              <a:rPr lang="en-US" sz="2200" dirty="0">
                <a:effectLst/>
                <a:latin typeface="+mn-lt"/>
              </a:rPr>
            </a:br>
            <a:r>
              <a:rPr lang="en-US" sz="2200" dirty="0">
                <a:effectLst/>
                <a:latin typeface="+mn-lt"/>
              </a:rPr>
              <a:t>to demonstrate the clinical utility of ctDNA monitoring to detect and treat emerging resistance in breast cancer, and that these</a:t>
            </a:r>
            <a:r>
              <a:rPr lang="en-US" altLang="en-US" sz="2200" dirty="0"/>
              <a:t> findings suggest that SERENA-6 approach has the potential to become a new treatment strategy to optimize 1L patient outcomes </a:t>
            </a:r>
          </a:p>
        </p:txBody>
      </p:sp>
      <p:sp>
        <p:nvSpPr>
          <p:cNvPr id="9221" name="Text Box 11">
            <a:extLst>
              <a:ext uri="{FF2B5EF4-FFF2-40B4-BE49-F238E27FC236}">
                <a16:creationId xmlns:a16="http://schemas.microsoft.com/office/drawing/2014/main" id="{0B865CED-4EF9-403A-B72A-0302F40D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Turner. ASCO 2025. Abstr LBA4. Bidard. NEJM. 2025;[Epub].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787650-29A4-B7B5-0F98-6C8B6C80ED1D}"/>
              </a:ext>
            </a:extLst>
          </p:cNvPr>
          <p:cNvSpPr txBox="1"/>
          <p:nvPr/>
        </p:nvSpPr>
        <p:spPr bwMode="auto">
          <a:xfrm>
            <a:off x="8824512" y="6240258"/>
            <a:ext cx="3106756" cy="466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580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B8D235-0928-298B-4535-3A2D112A7604}"/>
              </a:ext>
            </a:extLst>
          </p:cNvPr>
          <p:cNvSpPr txBox="1"/>
          <p:nvPr/>
        </p:nvSpPr>
        <p:spPr bwMode="auto">
          <a:xfrm>
            <a:off x="8824512" y="6240258"/>
            <a:ext cx="3106756" cy="466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 descr="A collage of buildings and a thank you note&#10;&#10;AI-generated content may be incorrect.">
            <a:extLst>
              <a:ext uri="{FF2B5EF4-FFF2-40B4-BE49-F238E27FC236}">
                <a16:creationId xmlns:a16="http://schemas.microsoft.com/office/drawing/2014/main" id="{36705202-3048-34BB-EE52-9D14C491F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24"/>
            <a:ext cx="12191999" cy="655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8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29275E2E-3E83-3F88-A50D-C0CF1D4926F7}"/>
              </a:ext>
            </a:extLst>
          </p:cNvPr>
          <p:cNvSpPr txBox="1">
            <a:spLocks noChangeArrowheads="1"/>
          </p:cNvSpPr>
          <p:nvPr/>
        </p:nvSpPr>
        <p:spPr>
          <a:xfrm>
            <a:off x="604675" y="1513047"/>
            <a:ext cx="10936686" cy="465068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Global, multicenter, randomized, phase III trial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endpoint: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PFS by BICR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Secondary endpoints: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OS and ORR by BICR (hierarchical testing), DoR by BICR, safety, QoL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F65B5284-A016-40AE-8211-CECB2CF27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ASCENT-04/</a:t>
            </a:r>
            <a:r>
              <a:rPr lang="en-US" altLang="en-US" sz="3600" dirty="0"/>
              <a:t>KEYNOTE-D19</a:t>
            </a:r>
            <a:r>
              <a:rPr lang="en-US" dirty="0"/>
              <a:t>:</a:t>
            </a:r>
            <a:r>
              <a:rPr lang="en-US" altLang="en-US" dirty="0"/>
              <a:t> 1L Sacituzumab Govitecan + Pembro vs CT + Pembro for Advanced PD-L1+ TNBC</a:t>
            </a:r>
          </a:p>
        </p:txBody>
      </p:sp>
      <p:sp>
        <p:nvSpPr>
          <p:cNvPr id="19460" name="Text Box 45">
            <a:extLst>
              <a:ext uri="{FF2B5EF4-FFF2-40B4-BE49-F238E27FC236}">
                <a16:creationId xmlns:a16="http://schemas.microsoft.com/office/drawing/2014/main" id="{73BB8788-EA93-4F80-B091-B8486BEE8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698" y="2625798"/>
            <a:ext cx="346870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 with previously untreated, locally advanced unresectable or metastatic TNBC; PD-L1 positive (CPS ≥10 using 22C3 assay);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≥6 mo since curative treatment (prior anti–PD-1/PD-L1 therapy allowed)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443)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2" name="Rectangle 47">
            <a:extLst>
              <a:ext uri="{FF2B5EF4-FFF2-40B4-BE49-F238E27FC236}">
                <a16:creationId xmlns:a16="http://schemas.microsoft.com/office/drawing/2014/main" id="{D399FC2C-9F96-49BC-868E-62B4C2F89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5353" y="2787939"/>
            <a:ext cx="27924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Treatment continued until BICR-verified disease progression or unacceptable toxicity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Crossover to 2L SG permitted upon progression</a:t>
            </a:r>
          </a:p>
        </p:txBody>
      </p:sp>
      <p:sp>
        <p:nvSpPr>
          <p:cNvPr id="19463" name="Rectangle 49">
            <a:extLst>
              <a:ext uri="{FF2B5EF4-FFF2-40B4-BE49-F238E27FC236}">
                <a16:creationId xmlns:a16="http://schemas.microsoft.com/office/drawing/2014/main" id="{C346F25D-ABA6-46CD-940B-7C5654E37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7785" y="2963326"/>
            <a:ext cx="4652798" cy="7032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Sacituzumab Govitecan + Pembrolizumab*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221)</a:t>
            </a:r>
          </a:p>
        </p:txBody>
      </p:sp>
      <p:sp>
        <p:nvSpPr>
          <p:cNvPr id="19464" name="Rectangle 50">
            <a:extLst>
              <a:ext uri="{FF2B5EF4-FFF2-40B4-BE49-F238E27FC236}">
                <a16:creationId xmlns:a16="http://schemas.microsoft.com/office/drawing/2014/main" id="{FD3256D1-4424-49E5-A490-F3D2F2281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7785" y="3823808"/>
            <a:ext cx="4652798" cy="704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Chemotherapy + Pembrolizumab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222)</a:t>
            </a:r>
          </a:p>
        </p:txBody>
      </p:sp>
      <p:sp>
        <p:nvSpPr>
          <p:cNvPr id="19465" name="Line 51">
            <a:extLst>
              <a:ext uri="{FF2B5EF4-FFF2-40B4-BE49-F238E27FC236}">
                <a16:creationId xmlns:a16="http://schemas.microsoft.com/office/drawing/2014/main" id="{7461FA41-FD04-4621-9D2A-15010230E2A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186594" y="3610123"/>
            <a:ext cx="0" cy="27432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7" name="Line 53">
            <a:extLst>
              <a:ext uri="{FF2B5EF4-FFF2-40B4-BE49-F238E27FC236}">
                <a16:creationId xmlns:a16="http://schemas.microsoft.com/office/drawing/2014/main" id="{19B47B8E-7D11-46DE-BD1E-B2309FDE5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4247" y="3758177"/>
            <a:ext cx="622300" cy="3508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8" name="Line 54">
            <a:extLst>
              <a:ext uri="{FF2B5EF4-FFF2-40B4-BE49-F238E27FC236}">
                <a16:creationId xmlns:a16="http://schemas.microsoft.com/office/drawing/2014/main" id="{D1F2E6DC-39ED-43FE-A784-E6851ADCA3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34247" y="3273711"/>
            <a:ext cx="622300" cy="3476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59013EB0-FA0F-240F-DDA2-BF92CE92F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Tolaney. ASCO 2025. Abstr LBA109.</a:t>
            </a:r>
          </a:p>
        </p:txBody>
      </p:sp>
      <p:sp>
        <p:nvSpPr>
          <p:cNvPr id="4" name="Text Box 45">
            <a:extLst>
              <a:ext uri="{FF2B5EF4-FFF2-40B4-BE49-F238E27FC236}">
                <a16:creationId xmlns:a16="http://schemas.microsoft.com/office/drawing/2014/main" id="{AE926984-B41E-E630-A1D3-D18EF913C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502" y="2011554"/>
            <a:ext cx="71070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Stratified by curative treatment-free interval (de novo vs recurrence within 6-12 mo vs recurrence in &gt;12 mo); region (US/Canada/W Europe vs RoW); prior anti–PD-1/PD-L1 (yes vs no)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1FD343-D9F0-F7D5-CD20-6540E8D2C60F}"/>
              </a:ext>
            </a:extLst>
          </p:cNvPr>
          <p:cNvCxnSpPr>
            <a:cxnSpLocks/>
          </p:cNvCxnSpPr>
          <p:nvPr/>
        </p:nvCxnSpPr>
        <p:spPr bwMode="auto">
          <a:xfrm>
            <a:off x="4202255" y="2560772"/>
            <a:ext cx="0" cy="587535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A71EABC-1394-9780-2583-D26222AEE410}"/>
              </a:ext>
            </a:extLst>
          </p:cNvPr>
          <p:cNvSpPr txBox="1"/>
          <p:nvPr/>
        </p:nvSpPr>
        <p:spPr bwMode="auto">
          <a:xfrm>
            <a:off x="4582361" y="4530254"/>
            <a:ext cx="6959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*SG 10 mg/kg IV D1, 8 + Pembro 200 mg D1 of 21-day cycle.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†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Paclitaxel 90 mg/m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or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nab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-paclitaxel 100 mg/m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D1, 8, 15 of 28-day cycle or gemcitabine 1000 mg/m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+ carboplatin AUC 2 D1, 8 of 21-day cycle; Pembro 200 mg D1 of 21-day cycle.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1E26DF-CEA0-10FF-A6DB-1CC23C26F01B}"/>
              </a:ext>
            </a:extLst>
          </p:cNvPr>
          <p:cNvSpPr txBox="1"/>
          <p:nvPr/>
        </p:nvSpPr>
        <p:spPr bwMode="auto">
          <a:xfrm>
            <a:off x="8824512" y="6240258"/>
            <a:ext cx="3106756" cy="466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2F0171-F0F4-0529-43EB-70940D7DFD16}"/>
              </a:ext>
            </a:extLst>
          </p:cNvPr>
          <p:cNvSpPr txBox="1"/>
          <p:nvPr/>
        </p:nvSpPr>
        <p:spPr bwMode="auto">
          <a:xfrm>
            <a:off x="8934680" y="6337629"/>
            <a:ext cx="3257320" cy="5126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8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ASCENT-04/</a:t>
            </a:r>
            <a:r>
              <a:rPr lang="en-US" altLang="en-US" sz="3600" dirty="0"/>
              <a:t>KEYNOTE-D19</a:t>
            </a:r>
            <a:r>
              <a:rPr lang="en-US" dirty="0"/>
              <a:t>: Baseline Characteristics</a:t>
            </a:r>
            <a:endParaRPr lang="en-US" altLang="en-US" dirty="0"/>
          </a:p>
        </p:txBody>
      </p:sp>
      <p:sp>
        <p:nvSpPr>
          <p:cNvPr id="9221" name="Text Box 11">
            <a:extLst>
              <a:ext uri="{FF2B5EF4-FFF2-40B4-BE49-F238E27FC236}">
                <a16:creationId xmlns:a16="http://schemas.microsoft.com/office/drawing/2014/main" id="{0B865CED-4EF9-403A-B72A-0302F40D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Tolaney. ASCO 2025. Abstr LBA109.</a:t>
            </a:r>
          </a:p>
        </p:txBody>
      </p:sp>
      <p:graphicFrame>
        <p:nvGraphicFramePr>
          <p:cNvPr id="2" name="Group 3">
            <a:extLst>
              <a:ext uri="{FF2B5EF4-FFF2-40B4-BE49-F238E27FC236}">
                <a16:creationId xmlns:a16="http://schemas.microsoft.com/office/drawing/2014/main" id="{8D942D73-C55E-AA81-7E57-A826CBAF8130}"/>
              </a:ext>
            </a:extLst>
          </p:cNvPr>
          <p:cNvGraphicFramePr>
            <a:graphicFrameLocks/>
          </p:cNvGraphicFramePr>
          <p:nvPr/>
        </p:nvGraphicFramePr>
        <p:xfrm>
          <a:off x="727076" y="1341918"/>
          <a:ext cx="5210263" cy="4450176"/>
        </p:xfrm>
        <a:graphic>
          <a:graphicData uri="http://schemas.openxmlformats.org/drawingml/2006/table">
            <a:tbl>
              <a:tblPr/>
              <a:tblGrid>
                <a:gridCol w="2341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BL Characteristic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SG + Pembro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221)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CT + Pembro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222)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age, yr (range)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≥65 yr, n (%)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 (23-88)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 (26)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 (27-82)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 (26)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Female sex, n (%)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221 (100)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222 (100)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Race, n (%)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Asian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Other/not specified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139 (63)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 (19)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 (6)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 (12)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118 (53)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 (28)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 (5)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 (14)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Geographic region, n (%)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US/Canada/W Europe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RoW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 (38)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136 (62)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 (38)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137 (62)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712315"/>
                  </a:ext>
                </a:extLst>
              </a:tr>
              <a:tr h="402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ECOG PS, n (%)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≥1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156 (71)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65 (29)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154 (69)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67 (30)*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909606"/>
                  </a:ext>
                </a:extLst>
              </a:tr>
            </a:tbl>
          </a:graphicData>
        </a:graphic>
      </p:graphicFrame>
      <p:graphicFrame>
        <p:nvGraphicFramePr>
          <p:cNvPr id="3" name="Group 3">
            <a:extLst>
              <a:ext uri="{FF2B5EF4-FFF2-40B4-BE49-F238E27FC236}">
                <a16:creationId xmlns:a16="http://schemas.microsoft.com/office/drawing/2014/main" id="{A6DB5A48-07B0-E251-34E3-3A0A17783CD5}"/>
              </a:ext>
            </a:extLst>
          </p:cNvPr>
          <p:cNvGraphicFramePr>
            <a:graphicFrameLocks/>
          </p:cNvGraphicFramePr>
          <p:nvPr/>
        </p:nvGraphicFramePr>
        <p:xfrm>
          <a:off x="6254662" y="1341917"/>
          <a:ext cx="5210263" cy="4846400"/>
        </p:xfrm>
        <a:graphic>
          <a:graphicData uri="http://schemas.openxmlformats.org/drawingml/2006/table">
            <a:tbl>
              <a:tblPr/>
              <a:tblGrid>
                <a:gridCol w="2388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BL Characteristic, n (%)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SG + Pembro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221)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CT + Pembro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222)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5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Curative tx-free interval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novo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Recurrence 6-12 mo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Recurrence &gt;12 mo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75 (34)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 (18)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106 (48)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75 (34)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 (18)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107 (48)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Metastatic sites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Lymph node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Lung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Bone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Liver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Brain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159 (72)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111 (50)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61 (28)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55 (25)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(4)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81 (37)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154 (69)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95 (43)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 (20)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57 (26)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(3)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71 (32)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Prior anti–PD-1/PD-L1 therapy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(4)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 (5)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CT selected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†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Taxane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Gem/carbo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116 (52)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105 (48)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114 (51)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108 (49)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71231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3965F98-8A46-3BE9-830D-AF4AD906358E}"/>
              </a:ext>
            </a:extLst>
          </p:cNvPr>
          <p:cNvSpPr txBox="1"/>
          <p:nvPr/>
        </p:nvSpPr>
        <p:spPr bwMode="auto">
          <a:xfrm>
            <a:off x="727077" y="5819668"/>
            <a:ext cx="52275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*1 patient had ECOG PS ≥2. 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455560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†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CT was selected prior to randomization; 2 randomized patients did not receive tx.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EC87CF-9B94-CE73-B6D0-EE7B600CEA22}"/>
              </a:ext>
            </a:extLst>
          </p:cNvPr>
          <p:cNvSpPr txBox="1"/>
          <p:nvPr/>
        </p:nvSpPr>
        <p:spPr bwMode="auto">
          <a:xfrm>
            <a:off x="8824512" y="6240258"/>
            <a:ext cx="3106756" cy="466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6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8" name="Group 9377">
            <a:extLst>
              <a:ext uri="{FF2B5EF4-FFF2-40B4-BE49-F238E27FC236}">
                <a16:creationId xmlns:a16="http://schemas.microsoft.com/office/drawing/2014/main" id="{9FAC484B-E644-E10E-C60A-0B1D7A36E28C}"/>
              </a:ext>
            </a:extLst>
          </p:cNvPr>
          <p:cNvGrpSpPr/>
          <p:nvPr/>
        </p:nvGrpSpPr>
        <p:grpSpPr>
          <a:xfrm>
            <a:off x="1941534" y="1666636"/>
            <a:ext cx="8617907" cy="2905364"/>
            <a:chOff x="1941534" y="1666636"/>
            <a:chExt cx="8617907" cy="2905364"/>
          </a:xfrm>
        </p:grpSpPr>
        <p:grpSp>
          <p:nvGrpSpPr>
            <p:cNvPr id="9318" name="Group 9317">
              <a:extLst>
                <a:ext uri="{FF2B5EF4-FFF2-40B4-BE49-F238E27FC236}">
                  <a16:creationId xmlns:a16="http://schemas.microsoft.com/office/drawing/2014/main" id="{785AADFB-CD7F-83AE-7A44-E93673C9C1C7}"/>
                </a:ext>
              </a:extLst>
            </p:cNvPr>
            <p:cNvGrpSpPr/>
            <p:nvPr/>
          </p:nvGrpSpPr>
          <p:grpSpPr>
            <a:xfrm>
              <a:off x="1941534" y="1691014"/>
              <a:ext cx="8617907" cy="2880986"/>
              <a:chOff x="1941534" y="1691014"/>
              <a:chExt cx="8617907" cy="2880986"/>
            </a:xfrm>
          </p:grpSpPr>
          <p:sp>
            <p:nvSpPr>
              <p:cNvPr id="9315" name="Freeform 9314">
                <a:extLst>
                  <a:ext uri="{FF2B5EF4-FFF2-40B4-BE49-F238E27FC236}">
                    <a16:creationId xmlns:a16="http://schemas.microsoft.com/office/drawing/2014/main" id="{C20C5488-0298-848C-DC28-8528041B4814}"/>
                  </a:ext>
                </a:extLst>
              </p:cNvPr>
              <p:cNvSpPr/>
              <p:nvPr/>
            </p:nvSpPr>
            <p:spPr bwMode="auto">
              <a:xfrm>
                <a:off x="5292247" y="3419605"/>
                <a:ext cx="5267194" cy="1152395"/>
              </a:xfrm>
              <a:custGeom>
                <a:avLst/>
                <a:gdLst>
                  <a:gd name="connsiteX0" fmla="*/ 5267194 w 5267194"/>
                  <a:gd name="connsiteY0" fmla="*/ 1152395 h 1152395"/>
                  <a:gd name="connsiteX1" fmla="*/ 5267194 w 5267194"/>
                  <a:gd name="connsiteY1" fmla="*/ 757825 h 1152395"/>
                  <a:gd name="connsiteX2" fmla="*/ 5160723 w 5267194"/>
                  <a:gd name="connsiteY2" fmla="*/ 757825 h 1152395"/>
                  <a:gd name="connsiteX3" fmla="*/ 5160723 w 5267194"/>
                  <a:gd name="connsiteY3" fmla="*/ 569935 h 1152395"/>
                  <a:gd name="connsiteX4" fmla="*/ 3194137 w 5267194"/>
                  <a:gd name="connsiteY4" fmla="*/ 569935 h 1152395"/>
                  <a:gd name="connsiteX5" fmla="*/ 3194137 w 5267194"/>
                  <a:gd name="connsiteY5" fmla="*/ 507305 h 1152395"/>
                  <a:gd name="connsiteX6" fmla="*/ 2830882 w 5267194"/>
                  <a:gd name="connsiteY6" fmla="*/ 507305 h 1152395"/>
                  <a:gd name="connsiteX7" fmla="*/ 2830882 w 5267194"/>
                  <a:gd name="connsiteY7" fmla="*/ 507305 h 1152395"/>
                  <a:gd name="connsiteX8" fmla="*/ 2830882 w 5267194"/>
                  <a:gd name="connsiteY8" fmla="*/ 444674 h 1152395"/>
                  <a:gd name="connsiteX9" fmla="*/ 2730674 w 5267194"/>
                  <a:gd name="connsiteY9" fmla="*/ 444674 h 1152395"/>
                  <a:gd name="connsiteX10" fmla="*/ 2730674 w 5267194"/>
                  <a:gd name="connsiteY10" fmla="*/ 444674 h 1152395"/>
                  <a:gd name="connsiteX11" fmla="*/ 2730674 w 5267194"/>
                  <a:gd name="connsiteY11" fmla="*/ 394570 h 1152395"/>
                  <a:gd name="connsiteX12" fmla="*/ 1960323 w 5267194"/>
                  <a:gd name="connsiteY12" fmla="*/ 394570 h 1152395"/>
                  <a:gd name="connsiteX13" fmla="*/ 1960323 w 5267194"/>
                  <a:gd name="connsiteY13" fmla="*/ 363255 h 1152395"/>
                  <a:gd name="connsiteX14" fmla="*/ 1565753 w 5267194"/>
                  <a:gd name="connsiteY14" fmla="*/ 363255 h 1152395"/>
                  <a:gd name="connsiteX15" fmla="*/ 1565753 w 5267194"/>
                  <a:gd name="connsiteY15" fmla="*/ 344466 h 1152395"/>
                  <a:gd name="connsiteX16" fmla="*/ 1396652 w 5267194"/>
                  <a:gd name="connsiteY16" fmla="*/ 344466 h 1152395"/>
                  <a:gd name="connsiteX17" fmla="*/ 1396652 w 5267194"/>
                  <a:gd name="connsiteY17" fmla="*/ 319414 h 1152395"/>
                  <a:gd name="connsiteX18" fmla="*/ 1396652 w 5267194"/>
                  <a:gd name="connsiteY18" fmla="*/ 319414 h 1152395"/>
                  <a:gd name="connsiteX19" fmla="*/ 1352811 w 5267194"/>
                  <a:gd name="connsiteY19" fmla="*/ 319414 h 1152395"/>
                  <a:gd name="connsiteX20" fmla="*/ 1352811 w 5267194"/>
                  <a:gd name="connsiteY20" fmla="*/ 319414 h 1152395"/>
                  <a:gd name="connsiteX21" fmla="*/ 1352811 w 5267194"/>
                  <a:gd name="connsiteY21" fmla="*/ 294362 h 1152395"/>
                  <a:gd name="connsiteX22" fmla="*/ 1265128 w 5267194"/>
                  <a:gd name="connsiteY22" fmla="*/ 294362 h 1152395"/>
                  <a:gd name="connsiteX23" fmla="*/ 1265128 w 5267194"/>
                  <a:gd name="connsiteY23" fmla="*/ 212943 h 1152395"/>
                  <a:gd name="connsiteX24" fmla="*/ 895611 w 5267194"/>
                  <a:gd name="connsiteY24" fmla="*/ 212943 h 1152395"/>
                  <a:gd name="connsiteX25" fmla="*/ 895611 w 5267194"/>
                  <a:gd name="connsiteY25" fmla="*/ 187891 h 1152395"/>
                  <a:gd name="connsiteX26" fmla="*/ 701457 w 5267194"/>
                  <a:gd name="connsiteY26" fmla="*/ 187891 h 1152395"/>
                  <a:gd name="connsiteX27" fmla="*/ 701457 w 5267194"/>
                  <a:gd name="connsiteY27" fmla="*/ 169102 h 1152395"/>
                  <a:gd name="connsiteX28" fmla="*/ 601249 w 5267194"/>
                  <a:gd name="connsiteY28" fmla="*/ 169102 h 1152395"/>
                  <a:gd name="connsiteX29" fmla="*/ 601249 w 5267194"/>
                  <a:gd name="connsiteY29" fmla="*/ 169102 h 1152395"/>
                  <a:gd name="connsiteX30" fmla="*/ 601249 w 5267194"/>
                  <a:gd name="connsiteY30" fmla="*/ 125261 h 1152395"/>
                  <a:gd name="connsiteX31" fmla="*/ 538619 w 5267194"/>
                  <a:gd name="connsiteY31" fmla="*/ 125261 h 1152395"/>
                  <a:gd name="connsiteX32" fmla="*/ 538619 w 5267194"/>
                  <a:gd name="connsiteY32" fmla="*/ 68894 h 1152395"/>
                  <a:gd name="connsiteX33" fmla="*/ 444674 w 5267194"/>
                  <a:gd name="connsiteY33" fmla="*/ 68894 h 1152395"/>
                  <a:gd name="connsiteX34" fmla="*/ 444674 w 5267194"/>
                  <a:gd name="connsiteY34" fmla="*/ 50105 h 1152395"/>
                  <a:gd name="connsiteX35" fmla="*/ 194153 w 5267194"/>
                  <a:gd name="connsiteY35" fmla="*/ 50105 h 1152395"/>
                  <a:gd name="connsiteX36" fmla="*/ 194153 w 5267194"/>
                  <a:gd name="connsiteY36" fmla="*/ 50105 h 1152395"/>
                  <a:gd name="connsiteX37" fmla="*/ 194153 w 5267194"/>
                  <a:gd name="connsiteY37" fmla="*/ 0 h 1152395"/>
                  <a:gd name="connsiteX38" fmla="*/ 131523 w 5267194"/>
                  <a:gd name="connsiteY38" fmla="*/ 0 h 1152395"/>
                  <a:gd name="connsiteX39" fmla="*/ 125260 w 5267194"/>
                  <a:gd name="connsiteY39" fmla="*/ 0 h 1152395"/>
                  <a:gd name="connsiteX40" fmla="*/ 0 w 5267194"/>
                  <a:gd name="connsiteY40" fmla="*/ 0 h 115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267194" h="1152395">
                    <a:moveTo>
                      <a:pt x="5267194" y="1152395"/>
                    </a:moveTo>
                    <a:lnTo>
                      <a:pt x="5267194" y="757825"/>
                    </a:lnTo>
                    <a:lnTo>
                      <a:pt x="5160723" y="757825"/>
                    </a:lnTo>
                    <a:lnTo>
                      <a:pt x="5160723" y="569935"/>
                    </a:lnTo>
                    <a:lnTo>
                      <a:pt x="3194137" y="569935"/>
                    </a:lnTo>
                    <a:lnTo>
                      <a:pt x="3194137" y="507305"/>
                    </a:lnTo>
                    <a:lnTo>
                      <a:pt x="2830882" y="507305"/>
                    </a:lnTo>
                    <a:lnTo>
                      <a:pt x="2830882" y="507305"/>
                    </a:lnTo>
                    <a:lnTo>
                      <a:pt x="2830882" y="444674"/>
                    </a:lnTo>
                    <a:lnTo>
                      <a:pt x="2730674" y="444674"/>
                    </a:lnTo>
                    <a:lnTo>
                      <a:pt x="2730674" y="444674"/>
                    </a:lnTo>
                    <a:lnTo>
                      <a:pt x="2730674" y="394570"/>
                    </a:lnTo>
                    <a:lnTo>
                      <a:pt x="1960323" y="394570"/>
                    </a:lnTo>
                    <a:lnTo>
                      <a:pt x="1960323" y="363255"/>
                    </a:lnTo>
                    <a:lnTo>
                      <a:pt x="1565753" y="363255"/>
                    </a:lnTo>
                    <a:lnTo>
                      <a:pt x="1565753" y="344466"/>
                    </a:lnTo>
                    <a:lnTo>
                      <a:pt x="1396652" y="344466"/>
                    </a:lnTo>
                    <a:lnTo>
                      <a:pt x="1396652" y="319414"/>
                    </a:lnTo>
                    <a:lnTo>
                      <a:pt x="1396652" y="319414"/>
                    </a:lnTo>
                    <a:lnTo>
                      <a:pt x="1352811" y="319414"/>
                    </a:lnTo>
                    <a:lnTo>
                      <a:pt x="1352811" y="319414"/>
                    </a:lnTo>
                    <a:lnTo>
                      <a:pt x="1352811" y="294362"/>
                    </a:lnTo>
                    <a:lnTo>
                      <a:pt x="1265128" y="294362"/>
                    </a:lnTo>
                    <a:lnTo>
                      <a:pt x="1265128" y="212943"/>
                    </a:lnTo>
                    <a:lnTo>
                      <a:pt x="895611" y="212943"/>
                    </a:lnTo>
                    <a:lnTo>
                      <a:pt x="895611" y="187891"/>
                    </a:lnTo>
                    <a:lnTo>
                      <a:pt x="701457" y="187891"/>
                    </a:lnTo>
                    <a:lnTo>
                      <a:pt x="701457" y="169102"/>
                    </a:lnTo>
                    <a:lnTo>
                      <a:pt x="601249" y="169102"/>
                    </a:lnTo>
                    <a:lnTo>
                      <a:pt x="601249" y="169102"/>
                    </a:lnTo>
                    <a:lnTo>
                      <a:pt x="601249" y="125261"/>
                    </a:lnTo>
                    <a:lnTo>
                      <a:pt x="538619" y="125261"/>
                    </a:lnTo>
                    <a:lnTo>
                      <a:pt x="538619" y="68894"/>
                    </a:lnTo>
                    <a:lnTo>
                      <a:pt x="444674" y="68894"/>
                    </a:lnTo>
                    <a:lnTo>
                      <a:pt x="444674" y="50105"/>
                    </a:lnTo>
                    <a:lnTo>
                      <a:pt x="194153" y="50105"/>
                    </a:lnTo>
                    <a:lnTo>
                      <a:pt x="194153" y="50105"/>
                    </a:lnTo>
                    <a:lnTo>
                      <a:pt x="194153" y="0"/>
                    </a:lnTo>
                    <a:lnTo>
                      <a:pt x="131523" y="0"/>
                    </a:lnTo>
                    <a:lnTo>
                      <a:pt x="125260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chemeClr val="accent3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16" name="Freeform 9315">
                <a:extLst>
                  <a:ext uri="{FF2B5EF4-FFF2-40B4-BE49-F238E27FC236}">
                    <a16:creationId xmlns:a16="http://schemas.microsoft.com/office/drawing/2014/main" id="{EC3AEA99-8B9A-A001-06B6-FE4362EE28D1}"/>
                  </a:ext>
                </a:extLst>
              </p:cNvPr>
              <p:cNvSpPr/>
              <p:nvPr/>
            </p:nvSpPr>
            <p:spPr bwMode="auto">
              <a:xfrm>
                <a:off x="1941534" y="1691014"/>
                <a:ext cx="1603332" cy="651353"/>
              </a:xfrm>
              <a:custGeom>
                <a:avLst/>
                <a:gdLst>
                  <a:gd name="connsiteX0" fmla="*/ 0 w 1603332"/>
                  <a:gd name="connsiteY0" fmla="*/ 0 h 651353"/>
                  <a:gd name="connsiteX1" fmla="*/ 338203 w 1603332"/>
                  <a:gd name="connsiteY1" fmla="*/ 0 h 651353"/>
                  <a:gd name="connsiteX2" fmla="*/ 338203 w 1603332"/>
                  <a:gd name="connsiteY2" fmla="*/ 50104 h 651353"/>
                  <a:gd name="connsiteX3" fmla="*/ 450937 w 1603332"/>
                  <a:gd name="connsiteY3" fmla="*/ 50104 h 651353"/>
                  <a:gd name="connsiteX4" fmla="*/ 450937 w 1603332"/>
                  <a:gd name="connsiteY4" fmla="*/ 50104 h 651353"/>
                  <a:gd name="connsiteX5" fmla="*/ 494778 w 1603332"/>
                  <a:gd name="connsiteY5" fmla="*/ 93945 h 651353"/>
                  <a:gd name="connsiteX6" fmla="*/ 582461 w 1603332"/>
                  <a:gd name="connsiteY6" fmla="*/ 93945 h 651353"/>
                  <a:gd name="connsiteX7" fmla="*/ 582461 w 1603332"/>
                  <a:gd name="connsiteY7" fmla="*/ 162838 h 651353"/>
                  <a:gd name="connsiteX8" fmla="*/ 676406 w 1603332"/>
                  <a:gd name="connsiteY8" fmla="*/ 162838 h 651353"/>
                  <a:gd name="connsiteX9" fmla="*/ 676406 w 1603332"/>
                  <a:gd name="connsiteY9" fmla="*/ 275572 h 651353"/>
                  <a:gd name="connsiteX10" fmla="*/ 751562 w 1603332"/>
                  <a:gd name="connsiteY10" fmla="*/ 275572 h 651353"/>
                  <a:gd name="connsiteX11" fmla="*/ 751562 w 1603332"/>
                  <a:gd name="connsiteY11" fmla="*/ 319413 h 651353"/>
                  <a:gd name="connsiteX12" fmla="*/ 795403 w 1603332"/>
                  <a:gd name="connsiteY12" fmla="*/ 319413 h 651353"/>
                  <a:gd name="connsiteX13" fmla="*/ 795403 w 1603332"/>
                  <a:gd name="connsiteY13" fmla="*/ 350728 h 651353"/>
                  <a:gd name="connsiteX14" fmla="*/ 1221288 w 1603332"/>
                  <a:gd name="connsiteY14" fmla="*/ 350728 h 651353"/>
                  <a:gd name="connsiteX15" fmla="*/ 1221288 w 1603332"/>
                  <a:gd name="connsiteY15" fmla="*/ 363254 h 651353"/>
                  <a:gd name="connsiteX16" fmla="*/ 1283918 w 1603332"/>
                  <a:gd name="connsiteY16" fmla="*/ 363254 h 651353"/>
                  <a:gd name="connsiteX17" fmla="*/ 1283918 w 1603332"/>
                  <a:gd name="connsiteY17" fmla="*/ 438411 h 651353"/>
                  <a:gd name="connsiteX18" fmla="*/ 1315233 w 1603332"/>
                  <a:gd name="connsiteY18" fmla="*/ 438411 h 651353"/>
                  <a:gd name="connsiteX19" fmla="*/ 1315233 w 1603332"/>
                  <a:gd name="connsiteY19" fmla="*/ 513567 h 651353"/>
                  <a:gd name="connsiteX20" fmla="*/ 1346548 w 1603332"/>
                  <a:gd name="connsiteY20" fmla="*/ 513567 h 651353"/>
                  <a:gd name="connsiteX21" fmla="*/ 1346548 w 1603332"/>
                  <a:gd name="connsiteY21" fmla="*/ 582460 h 651353"/>
                  <a:gd name="connsiteX22" fmla="*/ 1346548 w 1603332"/>
                  <a:gd name="connsiteY22" fmla="*/ 582460 h 651353"/>
                  <a:gd name="connsiteX23" fmla="*/ 1346548 w 1603332"/>
                  <a:gd name="connsiteY23" fmla="*/ 582460 h 651353"/>
                  <a:gd name="connsiteX24" fmla="*/ 1346548 w 1603332"/>
                  <a:gd name="connsiteY24" fmla="*/ 582460 h 651353"/>
                  <a:gd name="connsiteX25" fmla="*/ 1346548 w 1603332"/>
                  <a:gd name="connsiteY25" fmla="*/ 582460 h 651353"/>
                  <a:gd name="connsiteX26" fmla="*/ 1390389 w 1603332"/>
                  <a:gd name="connsiteY26" fmla="*/ 582460 h 651353"/>
                  <a:gd name="connsiteX27" fmla="*/ 1390389 w 1603332"/>
                  <a:gd name="connsiteY27" fmla="*/ 651353 h 651353"/>
                  <a:gd name="connsiteX28" fmla="*/ 1603332 w 1603332"/>
                  <a:gd name="connsiteY28" fmla="*/ 651353 h 651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03332" h="651353">
                    <a:moveTo>
                      <a:pt x="0" y="0"/>
                    </a:moveTo>
                    <a:lnTo>
                      <a:pt x="338203" y="0"/>
                    </a:lnTo>
                    <a:lnTo>
                      <a:pt x="338203" y="50104"/>
                    </a:lnTo>
                    <a:lnTo>
                      <a:pt x="450937" y="50104"/>
                    </a:lnTo>
                    <a:lnTo>
                      <a:pt x="450937" y="50104"/>
                    </a:lnTo>
                    <a:lnTo>
                      <a:pt x="494778" y="93945"/>
                    </a:lnTo>
                    <a:lnTo>
                      <a:pt x="582461" y="93945"/>
                    </a:lnTo>
                    <a:lnTo>
                      <a:pt x="582461" y="162838"/>
                    </a:lnTo>
                    <a:lnTo>
                      <a:pt x="676406" y="162838"/>
                    </a:lnTo>
                    <a:lnTo>
                      <a:pt x="676406" y="275572"/>
                    </a:lnTo>
                    <a:lnTo>
                      <a:pt x="751562" y="275572"/>
                    </a:lnTo>
                    <a:lnTo>
                      <a:pt x="751562" y="319413"/>
                    </a:lnTo>
                    <a:lnTo>
                      <a:pt x="795403" y="319413"/>
                    </a:lnTo>
                    <a:lnTo>
                      <a:pt x="795403" y="350728"/>
                    </a:lnTo>
                    <a:lnTo>
                      <a:pt x="1221288" y="350728"/>
                    </a:lnTo>
                    <a:lnTo>
                      <a:pt x="1221288" y="363254"/>
                    </a:lnTo>
                    <a:lnTo>
                      <a:pt x="1283918" y="363254"/>
                    </a:lnTo>
                    <a:lnTo>
                      <a:pt x="1283918" y="438411"/>
                    </a:lnTo>
                    <a:lnTo>
                      <a:pt x="1315233" y="438411"/>
                    </a:lnTo>
                    <a:lnTo>
                      <a:pt x="1315233" y="513567"/>
                    </a:lnTo>
                    <a:lnTo>
                      <a:pt x="1346548" y="513567"/>
                    </a:lnTo>
                    <a:lnTo>
                      <a:pt x="1346548" y="582460"/>
                    </a:lnTo>
                    <a:lnTo>
                      <a:pt x="1346548" y="582460"/>
                    </a:lnTo>
                    <a:lnTo>
                      <a:pt x="1346548" y="582460"/>
                    </a:lnTo>
                    <a:lnTo>
                      <a:pt x="1346548" y="582460"/>
                    </a:lnTo>
                    <a:lnTo>
                      <a:pt x="1346548" y="582460"/>
                    </a:lnTo>
                    <a:lnTo>
                      <a:pt x="1390389" y="582460"/>
                    </a:lnTo>
                    <a:lnTo>
                      <a:pt x="1390389" y="651353"/>
                    </a:lnTo>
                    <a:lnTo>
                      <a:pt x="1603332" y="651353"/>
                    </a:lnTo>
                  </a:path>
                </a:pathLst>
              </a:custGeom>
              <a:noFill/>
              <a:ln w="28575">
                <a:solidFill>
                  <a:schemeClr val="accent3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17" name="Freeform 9316">
                <a:extLst>
                  <a:ext uri="{FF2B5EF4-FFF2-40B4-BE49-F238E27FC236}">
                    <a16:creationId xmlns:a16="http://schemas.microsoft.com/office/drawing/2014/main" id="{ACE211D2-8EC4-5027-4EC6-42B6B8939516}"/>
                  </a:ext>
                </a:extLst>
              </p:cNvPr>
              <p:cNvSpPr/>
              <p:nvPr/>
            </p:nvSpPr>
            <p:spPr bwMode="auto">
              <a:xfrm>
                <a:off x="3519814" y="2361156"/>
                <a:ext cx="1778696" cy="1058449"/>
              </a:xfrm>
              <a:custGeom>
                <a:avLst/>
                <a:gdLst>
                  <a:gd name="connsiteX0" fmla="*/ 0 w 1778696"/>
                  <a:gd name="connsiteY0" fmla="*/ 0 h 1058449"/>
                  <a:gd name="connsiteX1" fmla="*/ 87682 w 1778696"/>
                  <a:gd name="connsiteY1" fmla="*/ 0 h 1058449"/>
                  <a:gd name="connsiteX2" fmla="*/ 87682 w 1778696"/>
                  <a:gd name="connsiteY2" fmla="*/ 31315 h 1058449"/>
                  <a:gd name="connsiteX3" fmla="*/ 225468 w 1778696"/>
                  <a:gd name="connsiteY3" fmla="*/ 31315 h 1058449"/>
                  <a:gd name="connsiteX4" fmla="*/ 225468 w 1778696"/>
                  <a:gd name="connsiteY4" fmla="*/ 50104 h 1058449"/>
                  <a:gd name="connsiteX5" fmla="*/ 331939 w 1778696"/>
                  <a:gd name="connsiteY5" fmla="*/ 50104 h 1058449"/>
                  <a:gd name="connsiteX6" fmla="*/ 331939 w 1778696"/>
                  <a:gd name="connsiteY6" fmla="*/ 150312 h 1058449"/>
                  <a:gd name="connsiteX7" fmla="*/ 382044 w 1778696"/>
                  <a:gd name="connsiteY7" fmla="*/ 150312 h 1058449"/>
                  <a:gd name="connsiteX8" fmla="*/ 382044 w 1778696"/>
                  <a:gd name="connsiteY8" fmla="*/ 194154 h 1058449"/>
                  <a:gd name="connsiteX9" fmla="*/ 438411 w 1778696"/>
                  <a:gd name="connsiteY9" fmla="*/ 194154 h 1058449"/>
                  <a:gd name="connsiteX10" fmla="*/ 438411 w 1778696"/>
                  <a:gd name="connsiteY10" fmla="*/ 356992 h 1058449"/>
                  <a:gd name="connsiteX11" fmla="*/ 576197 w 1778696"/>
                  <a:gd name="connsiteY11" fmla="*/ 356992 h 1058449"/>
                  <a:gd name="connsiteX12" fmla="*/ 576197 w 1778696"/>
                  <a:gd name="connsiteY12" fmla="*/ 388307 h 1058449"/>
                  <a:gd name="connsiteX13" fmla="*/ 576197 w 1778696"/>
                  <a:gd name="connsiteY13" fmla="*/ 388307 h 1058449"/>
                  <a:gd name="connsiteX14" fmla="*/ 620038 w 1778696"/>
                  <a:gd name="connsiteY14" fmla="*/ 432148 h 1058449"/>
                  <a:gd name="connsiteX15" fmla="*/ 832981 w 1778696"/>
                  <a:gd name="connsiteY15" fmla="*/ 432148 h 1058449"/>
                  <a:gd name="connsiteX16" fmla="*/ 832981 w 1778696"/>
                  <a:gd name="connsiteY16" fmla="*/ 450937 h 1058449"/>
                  <a:gd name="connsiteX17" fmla="*/ 920663 w 1778696"/>
                  <a:gd name="connsiteY17" fmla="*/ 450937 h 1058449"/>
                  <a:gd name="connsiteX18" fmla="*/ 920663 w 1778696"/>
                  <a:gd name="connsiteY18" fmla="*/ 450937 h 1058449"/>
                  <a:gd name="connsiteX19" fmla="*/ 920663 w 1778696"/>
                  <a:gd name="connsiteY19" fmla="*/ 501041 h 1058449"/>
                  <a:gd name="connsiteX20" fmla="*/ 1002082 w 1778696"/>
                  <a:gd name="connsiteY20" fmla="*/ 501041 h 1058449"/>
                  <a:gd name="connsiteX21" fmla="*/ 1002082 w 1778696"/>
                  <a:gd name="connsiteY21" fmla="*/ 557408 h 1058449"/>
                  <a:gd name="connsiteX22" fmla="*/ 1045923 w 1778696"/>
                  <a:gd name="connsiteY22" fmla="*/ 557408 h 1058449"/>
                  <a:gd name="connsiteX23" fmla="*/ 1045923 w 1778696"/>
                  <a:gd name="connsiteY23" fmla="*/ 557408 h 1058449"/>
                  <a:gd name="connsiteX24" fmla="*/ 1089764 w 1778696"/>
                  <a:gd name="connsiteY24" fmla="*/ 601249 h 1058449"/>
                  <a:gd name="connsiteX25" fmla="*/ 1089764 w 1778696"/>
                  <a:gd name="connsiteY25" fmla="*/ 732773 h 1058449"/>
                  <a:gd name="connsiteX26" fmla="*/ 1183709 w 1778696"/>
                  <a:gd name="connsiteY26" fmla="*/ 732773 h 1058449"/>
                  <a:gd name="connsiteX27" fmla="*/ 1183709 w 1778696"/>
                  <a:gd name="connsiteY27" fmla="*/ 789140 h 1058449"/>
                  <a:gd name="connsiteX28" fmla="*/ 1440493 w 1778696"/>
                  <a:gd name="connsiteY28" fmla="*/ 789140 h 1058449"/>
                  <a:gd name="connsiteX29" fmla="*/ 1440493 w 1778696"/>
                  <a:gd name="connsiteY29" fmla="*/ 814192 h 1058449"/>
                  <a:gd name="connsiteX30" fmla="*/ 1559490 w 1778696"/>
                  <a:gd name="connsiteY30" fmla="*/ 814192 h 1058449"/>
                  <a:gd name="connsiteX31" fmla="*/ 1559490 w 1778696"/>
                  <a:gd name="connsiteY31" fmla="*/ 858033 h 1058449"/>
                  <a:gd name="connsiteX32" fmla="*/ 1672224 w 1778696"/>
                  <a:gd name="connsiteY32" fmla="*/ 858033 h 1058449"/>
                  <a:gd name="connsiteX33" fmla="*/ 1672224 w 1778696"/>
                  <a:gd name="connsiteY33" fmla="*/ 920663 h 1058449"/>
                  <a:gd name="connsiteX34" fmla="*/ 1734854 w 1778696"/>
                  <a:gd name="connsiteY34" fmla="*/ 920663 h 1058449"/>
                  <a:gd name="connsiteX35" fmla="*/ 1734854 w 1778696"/>
                  <a:gd name="connsiteY35" fmla="*/ 1014608 h 1058449"/>
                  <a:gd name="connsiteX36" fmla="*/ 1778696 w 1778696"/>
                  <a:gd name="connsiteY36" fmla="*/ 1014608 h 1058449"/>
                  <a:gd name="connsiteX37" fmla="*/ 1778696 w 1778696"/>
                  <a:gd name="connsiteY37" fmla="*/ 1058449 h 1058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78696" h="1058449">
                    <a:moveTo>
                      <a:pt x="0" y="0"/>
                    </a:moveTo>
                    <a:lnTo>
                      <a:pt x="87682" y="0"/>
                    </a:lnTo>
                    <a:lnTo>
                      <a:pt x="87682" y="31315"/>
                    </a:lnTo>
                    <a:lnTo>
                      <a:pt x="225468" y="31315"/>
                    </a:lnTo>
                    <a:lnTo>
                      <a:pt x="225468" y="50104"/>
                    </a:lnTo>
                    <a:lnTo>
                      <a:pt x="331939" y="50104"/>
                    </a:lnTo>
                    <a:lnTo>
                      <a:pt x="331939" y="150312"/>
                    </a:lnTo>
                    <a:lnTo>
                      <a:pt x="382044" y="150312"/>
                    </a:lnTo>
                    <a:lnTo>
                      <a:pt x="382044" y="194154"/>
                    </a:lnTo>
                    <a:lnTo>
                      <a:pt x="438411" y="194154"/>
                    </a:lnTo>
                    <a:lnTo>
                      <a:pt x="438411" y="356992"/>
                    </a:lnTo>
                    <a:lnTo>
                      <a:pt x="576197" y="356992"/>
                    </a:lnTo>
                    <a:lnTo>
                      <a:pt x="576197" y="388307"/>
                    </a:lnTo>
                    <a:lnTo>
                      <a:pt x="576197" y="388307"/>
                    </a:lnTo>
                    <a:lnTo>
                      <a:pt x="620038" y="432148"/>
                    </a:lnTo>
                    <a:lnTo>
                      <a:pt x="832981" y="432148"/>
                    </a:lnTo>
                    <a:lnTo>
                      <a:pt x="832981" y="450937"/>
                    </a:lnTo>
                    <a:lnTo>
                      <a:pt x="920663" y="450937"/>
                    </a:lnTo>
                    <a:lnTo>
                      <a:pt x="920663" y="450937"/>
                    </a:lnTo>
                    <a:lnTo>
                      <a:pt x="920663" y="501041"/>
                    </a:lnTo>
                    <a:lnTo>
                      <a:pt x="1002082" y="501041"/>
                    </a:lnTo>
                    <a:lnTo>
                      <a:pt x="1002082" y="557408"/>
                    </a:lnTo>
                    <a:lnTo>
                      <a:pt x="1045923" y="557408"/>
                    </a:lnTo>
                    <a:lnTo>
                      <a:pt x="1045923" y="557408"/>
                    </a:lnTo>
                    <a:lnTo>
                      <a:pt x="1089764" y="601249"/>
                    </a:lnTo>
                    <a:lnTo>
                      <a:pt x="1089764" y="732773"/>
                    </a:lnTo>
                    <a:lnTo>
                      <a:pt x="1183709" y="732773"/>
                    </a:lnTo>
                    <a:lnTo>
                      <a:pt x="1183709" y="789140"/>
                    </a:lnTo>
                    <a:lnTo>
                      <a:pt x="1440493" y="789140"/>
                    </a:lnTo>
                    <a:lnTo>
                      <a:pt x="1440493" y="814192"/>
                    </a:lnTo>
                    <a:lnTo>
                      <a:pt x="1559490" y="814192"/>
                    </a:lnTo>
                    <a:lnTo>
                      <a:pt x="1559490" y="858033"/>
                    </a:lnTo>
                    <a:lnTo>
                      <a:pt x="1672224" y="858033"/>
                    </a:lnTo>
                    <a:lnTo>
                      <a:pt x="1672224" y="920663"/>
                    </a:lnTo>
                    <a:lnTo>
                      <a:pt x="1734854" y="920663"/>
                    </a:lnTo>
                    <a:lnTo>
                      <a:pt x="1734854" y="1014608"/>
                    </a:lnTo>
                    <a:lnTo>
                      <a:pt x="1778696" y="1014608"/>
                    </a:lnTo>
                    <a:lnTo>
                      <a:pt x="1778696" y="1058449"/>
                    </a:lnTo>
                  </a:path>
                </a:pathLst>
              </a:custGeom>
              <a:noFill/>
              <a:ln w="28575">
                <a:solidFill>
                  <a:schemeClr val="accent3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320" name="Triangle 9319">
              <a:extLst>
                <a:ext uri="{FF2B5EF4-FFF2-40B4-BE49-F238E27FC236}">
                  <a16:creationId xmlns:a16="http://schemas.microsoft.com/office/drawing/2014/main" id="{D1765719-4DFE-65AC-F422-C37C91D09BAC}"/>
                </a:ext>
              </a:extLst>
            </p:cNvPr>
            <p:cNvSpPr/>
            <p:nvPr/>
          </p:nvSpPr>
          <p:spPr bwMode="auto">
            <a:xfrm>
              <a:off x="2525432" y="1797107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21" name="Triangle 9320">
              <a:extLst>
                <a:ext uri="{FF2B5EF4-FFF2-40B4-BE49-F238E27FC236}">
                  <a16:creationId xmlns:a16="http://schemas.microsoft.com/office/drawing/2014/main" id="{93EF766B-6210-F8DF-7474-CBC57472FBEE}"/>
                </a:ext>
              </a:extLst>
            </p:cNvPr>
            <p:cNvSpPr/>
            <p:nvPr/>
          </p:nvSpPr>
          <p:spPr bwMode="auto">
            <a:xfrm>
              <a:off x="2236051" y="1666636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22" name="Triangle 9321">
              <a:extLst>
                <a:ext uri="{FF2B5EF4-FFF2-40B4-BE49-F238E27FC236}">
                  <a16:creationId xmlns:a16="http://schemas.microsoft.com/office/drawing/2014/main" id="{829EE3FD-01EF-B051-1A74-289A0555506D}"/>
                </a:ext>
              </a:extLst>
            </p:cNvPr>
            <p:cNvSpPr/>
            <p:nvPr/>
          </p:nvSpPr>
          <p:spPr bwMode="auto">
            <a:xfrm>
              <a:off x="2605019" y="1897663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23" name="Triangle 9322">
              <a:extLst>
                <a:ext uri="{FF2B5EF4-FFF2-40B4-BE49-F238E27FC236}">
                  <a16:creationId xmlns:a16="http://schemas.microsoft.com/office/drawing/2014/main" id="{3B34A3E5-7856-5407-2F74-E979E28E5208}"/>
                </a:ext>
              </a:extLst>
            </p:cNvPr>
            <p:cNvSpPr/>
            <p:nvPr/>
          </p:nvSpPr>
          <p:spPr bwMode="auto">
            <a:xfrm>
              <a:off x="2817532" y="1992832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24" name="Triangle 9323">
              <a:extLst>
                <a:ext uri="{FF2B5EF4-FFF2-40B4-BE49-F238E27FC236}">
                  <a16:creationId xmlns:a16="http://schemas.microsoft.com/office/drawing/2014/main" id="{DC8C428E-CA40-10A4-6803-EDB5E1009914}"/>
                </a:ext>
              </a:extLst>
            </p:cNvPr>
            <p:cNvSpPr/>
            <p:nvPr/>
          </p:nvSpPr>
          <p:spPr bwMode="auto">
            <a:xfrm>
              <a:off x="2928760" y="1992832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25" name="Triangle 9324">
              <a:extLst>
                <a:ext uri="{FF2B5EF4-FFF2-40B4-BE49-F238E27FC236}">
                  <a16:creationId xmlns:a16="http://schemas.microsoft.com/office/drawing/2014/main" id="{1F5E7275-9854-E7FB-7D64-124BAB7C500D}"/>
                </a:ext>
              </a:extLst>
            </p:cNvPr>
            <p:cNvSpPr/>
            <p:nvPr/>
          </p:nvSpPr>
          <p:spPr bwMode="auto">
            <a:xfrm>
              <a:off x="3254420" y="2210229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26" name="Triangle 9325">
              <a:extLst>
                <a:ext uri="{FF2B5EF4-FFF2-40B4-BE49-F238E27FC236}">
                  <a16:creationId xmlns:a16="http://schemas.microsoft.com/office/drawing/2014/main" id="{DB0C61B3-0BA9-9E2F-FD3E-213D8BF5AD2F}"/>
                </a:ext>
              </a:extLst>
            </p:cNvPr>
            <p:cNvSpPr/>
            <p:nvPr/>
          </p:nvSpPr>
          <p:spPr bwMode="auto">
            <a:xfrm>
              <a:off x="3691468" y="2352107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27" name="Triangle 9326">
              <a:extLst>
                <a:ext uri="{FF2B5EF4-FFF2-40B4-BE49-F238E27FC236}">
                  <a16:creationId xmlns:a16="http://schemas.microsoft.com/office/drawing/2014/main" id="{2914F52A-A449-D7B0-9585-EDEC81A78C81}"/>
                </a:ext>
              </a:extLst>
            </p:cNvPr>
            <p:cNvSpPr/>
            <p:nvPr/>
          </p:nvSpPr>
          <p:spPr bwMode="auto">
            <a:xfrm>
              <a:off x="3823369" y="2404484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28" name="Triangle 9327">
              <a:extLst>
                <a:ext uri="{FF2B5EF4-FFF2-40B4-BE49-F238E27FC236}">
                  <a16:creationId xmlns:a16="http://schemas.microsoft.com/office/drawing/2014/main" id="{59B21254-17D0-B375-2745-E04FD70A70FF}"/>
                </a:ext>
              </a:extLst>
            </p:cNvPr>
            <p:cNvSpPr/>
            <p:nvPr/>
          </p:nvSpPr>
          <p:spPr bwMode="auto">
            <a:xfrm>
              <a:off x="3829208" y="2426971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29" name="Triangle 9328">
              <a:extLst>
                <a:ext uri="{FF2B5EF4-FFF2-40B4-BE49-F238E27FC236}">
                  <a16:creationId xmlns:a16="http://schemas.microsoft.com/office/drawing/2014/main" id="{DBCED936-E0DF-5B70-C2C6-C99337EF9F6A}"/>
                </a:ext>
              </a:extLst>
            </p:cNvPr>
            <p:cNvSpPr/>
            <p:nvPr/>
          </p:nvSpPr>
          <p:spPr bwMode="auto">
            <a:xfrm>
              <a:off x="3845083" y="2477249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30" name="Triangle 9329">
              <a:extLst>
                <a:ext uri="{FF2B5EF4-FFF2-40B4-BE49-F238E27FC236}">
                  <a16:creationId xmlns:a16="http://schemas.microsoft.com/office/drawing/2014/main" id="{6A28B3D4-BE6B-5E35-F8C2-4C3328611FDF}"/>
                </a:ext>
              </a:extLst>
            </p:cNvPr>
            <p:cNvSpPr/>
            <p:nvPr/>
          </p:nvSpPr>
          <p:spPr bwMode="auto">
            <a:xfrm>
              <a:off x="3903031" y="2548180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31" name="Triangle 9330">
              <a:extLst>
                <a:ext uri="{FF2B5EF4-FFF2-40B4-BE49-F238E27FC236}">
                  <a16:creationId xmlns:a16="http://schemas.microsoft.com/office/drawing/2014/main" id="{D8BDD67A-1D0C-AEE7-9148-93DD4A458157}"/>
                </a:ext>
              </a:extLst>
            </p:cNvPr>
            <p:cNvSpPr/>
            <p:nvPr/>
          </p:nvSpPr>
          <p:spPr bwMode="auto">
            <a:xfrm>
              <a:off x="3936231" y="2649664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32" name="Triangle 9331">
              <a:extLst>
                <a:ext uri="{FF2B5EF4-FFF2-40B4-BE49-F238E27FC236}">
                  <a16:creationId xmlns:a16="http://schemas.microsoft.com/office/drawing/2014/main" id="{311506E3-9C59-E649-F635-DE2AD7870676}"/>
                </a:ext>
              </a:extLst>
            </p:cNvPr>
            <p:cNvSpPr/>
            <p:nvPr/>
          </p:nvSpPr>
          <p:spPr bwMode="auto">
            <a:xfrm>
              <a:off x="4242434" y="2744382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33" name="Triangle 9332">
              <a:extLst>
                <a:ext uri="{FF2B5EF4-FFF2-40B4-BE49-F238E27FC236}">
                  <a16:creationId xmlns:a16="http://schemas.microsoft.com/office/drawing/2014/main" id="{208C6255-3B12-8DAD-7456-37DA56D04B84}"/>
                </a:ext>
              </a:extLst>
            </p:cNvPr>
            <p:cNvSpPr/>
            <p:nvPr/>
          </p:nvSpPr>
          <p:spPr bwMode="auto">
            <a:xfrm>
              <a:off x="4525525" y="2894302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34" name="Triangle 9333">
              <a:extLst>
                <a:ext uri="{FF2B5EF4-FFF2-40B4-BE49-F238E27FC236}">
                  <a16:creationId xmlns:a16="http://schemas.microsoft.com/office/drawing/2014/main" id="{D38FB6C6-B603-B239-E49B-8F8D3E53E388}"/>
                </a:ext>
              </a:extLst>
            </p:cNvPr>
            <p:cNvSpPr/>
            <p:nvPr/>
          </p:nvSpPr>
          <p:spPr bwMode="auto">
            <a:xfrm>
              <a:off x="4553306" y="2969968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35" name="Triangle 9334">
              <a:extLst>
                <a:ext uri="{FF2B5EF4-FFF2-40B4-BE49-F238E27FC236}">
                  <a16:creationId xmlns:a16="http://schemas.microsoft.com/office/drawing/2014/main" id="{D94CD747-8E0A-0A0F-0928-7FD3310E228C}"/>
                </a:ext>
              </a:extLst>
            </p:cNvPr>
            <p:cNvSpPr/>
            <p:nvPr/>
          </p:nvSpPr>
          <p:spPr bwMode="auto">
            <a:xfrm>
              <a:off x="4576766" y="2996785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36" name="Triangle 9335">
              <a:extLst>
                <a:ext uri="{FF2B5EF4-FFF2-40B4-BE49-F238E27FC236}">
                  <a16:creationId xmlns:a16="http://schemas.microsoft.com/office/drawing/2014/main" id="{F175BA14-C225-3EAB-51E7-51544C209A21}"/>
                </a:ext>
              </a:extLst>
            </p:cNvPr>
            <p:cNvSpPr/>
            <p:nvPr/>
          </p:nvSpPr>
          <p:spPr bwMode="auto">
            <a:xfrm>
              <a:off x="4595600" y="3026721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37" name="Triangle 9336">
              <a:extLst>
                <a:ext uri="{FF2B5EF4-FFF2-40B4-BE49-F238E27FC236}">
                  <a16:creationId xmlns:a16="http://schemas.microsoft.com/office/drawing/2014/main" id="{86BFF0FA-E162-1C87-C043-E4D7E4E7F596}"/>
                </a:ext>
              </a:extLst>
            </p:cNvPr>
            <p:cNvSpPr/>
            <p:nvPr/>
          </p:nvSpPr>
          <p:spPr bwMode="auto">
            <a:xfrm>
              <a:off x="4718307" y="3107307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40" name="Triangle 9339">
              <a:extLst>
                <a:ext uri="{FF2B5EF4-FFF2-40B4-BE49-F238E27FC236}">
                  <a16:creationId xmlns:a16="http://schemas.microsoft.com/office/drawing/2014/main" id="{EEEFC952-05F2-A6BC-AA29-C278675AA63D}"/>
                </a:ext>
              </a:extLst>
            </p:cNvPr>
            <p:cNvSpPr/>
            <p:nvPr/>
          </p:nvSpPr>
          <p:spPr bwMode="auto">
            <a:xfrm>
              <a:off x="4866702" y="3117645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41" name="Triangle 9340">
              <a:extLst>
                <a:ext uri="{FF2B5EF4-FFF2-40B4-BE49-F238E27FC236}">
                  <a16:creationId xmlns:a16="http://schemas.microsoft.com/office/drawing/2014/main" id="{0B5438D2-F0A2-8707-847E-730E848F1BB6}"/>
                </a:ext>
              </a:extLst>
            </p:cNvPr>
            <p:cNvSpPr/>
            <p:nvPr/>
          </p:nvSpPr>
          <p:spPr bwMode="auto">
            <a:xfrm>
              <a:off x="4897723" y="3121373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42" name="Triangle 9341">
              <a:extLst>
                <a:ext uri="{FF2B5EF4-FFF2-40B4-BE49-F238E27FC236}">
                  <a16:creationId xmlns:a16="http://schemas.microsoft.com/office/drawing/2014/main" id="{46E2B180-AFED-3B56-78F5-EC07229059DA}"/>
                </a:ext>
              </a:extLst>
            </p:cNvPr>
            <p:cNvSpPr/>
            <p:nvPr/>
          </p:nvSpPr>
          <p:spPr bwMode="auto">
            <a:xfrm>
              <a:off x="5051590" y="3172818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43" name="Triangle 9342">
              <a:extLst>
                <a:ext uri="{FF2B5EF4-FFF2-40B4-BE49-F238E27FC236}">
                  <a16:creationId xmlns:a16="http://schemas.microsoft.com/office/drawing/2014/main" id="{D1C1D1A8-4C46-D86C-D6BB-6E8D14CFC9EB}"/>
                </a:ext>
              </a:extLst>
            </p:cNvPr>
            <p:cNvSpPr/>
            <p:nvPr/>
          </p:nvSpPr>
          <p:spPr bwMode="auto">
            <a:xfrm>
              <a:off x="5165771" y="3227730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44" name="Triangle 9343">
              <a:extLst>
                <a:ext uri="{FF2B5EF4-FFF2-40B4-BE49-F238E27FC236}">
                  <a16:creationId xmlns:a16="http://schemas.microsoft.com/office/drawing/2014/main" id="{8CF5A8DF-4F58-33EB-317D-28A7F735477F}"/>
                </a:ext>
              </a:extLst>
            </p:cNvPr>
            <p:cNvSpPr/>
            <p:nvPr/>
          </p:nvSpPr>
          <p:spPr bwMode="auto">
            <a:xfrm>
              <a:off x="5194385" y="3276824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45" name="Triangle 9344">
              <a:extLst>
                <a:ext uri="{FF2B5EF4-FFF2-40B4-BE49-F238E27FC236}">
                  <a16:creationId xmlns:a16="http://schemas.microsoft.com/office/drawing/2014/main" id="{8947C659-B42E-9BD0-BBBE-DE3CD7A5933E}"/>
                </a:ext>
              </a:extLst>
            </p:cNvPr>
            <p:cNvSpPr/>
            <p:nvPr/>
          </p:nvSpPr>
          <p:spPr bwMode="auto">
            <a:xfrm>
              <a:off x="5223492" y="3309703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46" name="Triangle 9345">
              <a:extLst>
                <a:ext uri="{FF2B5EF4-FFF2-40B4-BE49-F238E27FC236}">
                  <a16:creationId xmlns:a16="http://schemas.microsoft.com/office/drawing/2014/main" id="{80334566-8329-3582-28B0-C6A084BF455D}"/>
                </a:ext>
              </a:extLst>
            </p:cNvPr>
            <p:cNvSpPr/>
            <p:nvPr/>
          </p:nvSpPr>
          <p:spPr bwMode="auto">
            <a:xfrm>
              <a:off x="5246556" y="3333409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47" name="Triangle 9346">
              <a:extLst>
                <a:ext uri="{FF2B5EF4-FFF2-40B4-BE49-F238E27FC236}">
                  <a16:creationId xmlns:a16="http://schemas.microsoft.com/office/drawing/2014/main" id="{38323ED4-DEDD-5182-8817-35897EFF0D1C}"/>
                </a:ext>
              </a:extLst>
            </p:cNvPr>
            <p:cNvSpPr/>
            <p:nvPr/>
          </p:nvSpPr>
          <p:spPr bwMode="auto">
            <a:xfrm>
              <a:off x="5267866" y="3357057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48" name="Triangle 9347">
              <a:extLst>
                <a:ext uri="{FF2B5EF4-FFF2-40B4-BE49-F238E27FC236}">
                  <a16:creationId xmlns:a16="http://schemas.microsoft.com/office/drawing/2014/main" id="{A5336BCC-D6B9-410E-4489-E5AF31493B78}"/>
                </a:ext>
              </a:extLst>
            </p:cNvPr>
            <p:cNvSpPr/>
            <p:nvPr/>
          </p:nvSpPr>
          <p:spPr bwMode="auto">
            <a:xfrm>
              <a:off x="5652351" y="3418746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49" name="Triangle 9348">
              <a:extLst>
                <a:ext uri="{FF2B5EF4-FFF2-40B4-BE49-F238E27FC236}">
                  <a16:creationId xmlns:a16="http://schemas.microsoft.com/office/drawing/2014/main" id="{0461F780-5E24-6D44-AB33-05E46F6E84AC}"/>
                </a:ext>
              </a:extLst>
            </p:cNvPr>
            <p:cNvSpPr/>
            <p:nvPr/>
          </p:nvSpPr>
          <p:spPr bwMode="auto">
            <a:xfrm>
              <a:off x="5691586" y="3432735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50" name="Triangle 9349">
              <a:extLst>
                <a:ext uri="{FF2B5EF4-FFF2-40B4-BE49-F238E27FC236}">
                  <a16:creationId xmlns:a16="http://schemas.microsoft.com/office/drawing/2014/main" id="{2D6EF009-A367-D4BC-77CA-97A2CC3F83A9}"/>
                </a:ext>
              </a:extLst>
            </p:cNvPr>
            <p:cNvSpPr/>
            <p:nvPr/>
          </p:nvSpPr>
          <p:spPr bwMode="auto">
            <a:xfrm>
              <a:off x="5798852" y="3495540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51" name="Triangle 9350">
              <a:extLst>
                <a:ext uri="{FF2B5EF4-FFF2-40B4-BE49-F238E27FC236}">
                  <a16:creationId xmlns:a16="http://schemas.microsoft.com/office/drawing/2014/main" id="{00E7B61E-5829-0E3C-1AD1-F10DAD5CAEF4}"/>
                </a:ext>
              </a:extLst>
            </p:cNvPr>
            <p:cNvSpPr/>
            <p:nvPr/>
          </p:nvSpPr>
          <p:spPr bwMode="auto">
            <a:xfrm>
              <a:off x="5832888" y="3495540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52" name="Triangle 9351">
              <a:extLst>
                <a:ext uri="{FF2B5EF4-FFF2-40B4-BE49-F238E27FC236}">
                  <a16:creationId xmlns:a16="http://schemas.microsoft.com/office/drawing/2014/main" id="{EB5B1969-9613-11FB-5586-2EB5C40ACD78}"/>
                </a:ext>
              </a:extLst>
            </p:cNvPr>
            <p:cNvSpPr/>
            <p:nvPr/>
          </p:nvSpPr>
          <p:spPr bwMode="auto">
            <a:xfrm>
              <a:off x="5857043" y="3537655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53" name="Triangle 9352">
              <a:extLst>
                <a:ext uri="{FF2B5EF4-FFF2-40B4-BE49-F238E27FC236}">
                  <a16:creationId xmlns:a16="http://schemas.microsoft.com/office/drawing/2014/main" id="{26000CA7-8AA6-AA8F-B8F6-9C79DAE2D3F4}"/>
                </a:ext>
              </a:extLst>
            </p:cNvPr>
            <p:cNvSpPr/>
            <p:nvPr/>
          </p:nvSpPr>
          <p:spPr bwMode="auto">
            <a:xfrm>
              <a:off x="5910840" y="3537655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54" name="Triangle 9353">
              <a:extLst>
                <a:ext uri="{FF2B5EF4-FFF2-40B4-BE49-F238E27FC236}">
                  <a16:creationId xmlns:a16="http://schemas.microsoft.com/office/drawing/2014/main" id="{BB6F9C6F-E707-7CC3-CF65-D03347E0C946}"/>
                </a:ext>
              </a:extLst>
            </p:cNvPr>
            <p:cNvSpPr/>
            <p:nvPr/>
          </p:nvSpPr>
          <p:spPr bwMode="auto">
            <a:xfrm>
              <a:off x="5958738" y="3570533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55" name="Triangle 9354">
              <a:extLst>
                <a:ext uri="{FF2B5EF4-FFF2-40B4-BE49-F238E27FC236}">
                  <a16:creationId xmlns:a16="http://schemas.microsoft.com/office/drawing/2014/main" id="{9CE43A2C-1BC2-507D-D7F8-C624DF7A7587}"/>
                </a:ext>
              </a:extLst>
            </p:cNvPr>
            <p:cNvSpPr/>
            <p:nvPr/>
          </p:nvSpPr>
          <p:spPr bwMode="auto">
            <a:xfrm>
              <a:off x="6190540" y="3590712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56" name="Triangle 9355">
              <a:extLst>
                <a:ext uri="{FF2B5EF4-FFF2-40B4-BE49-F238E27FC236}">
                  <a16:creationId xmlns:a16="http://schemas.microsoft.com/office/drawing/2014/main" id="{6C89CD88-F288-09BE-7CF1-33D899EAABA8}"/>
                </a:ext>
              </a:extLst>
            </p:cNvPr>
            <p:cNvSpPr/>
            <p:nvPr/>
          </p:nvSpPr>
          <p:spPr bwMode="auto">
            <a:xfrm>
              <a:off x="6363315" y="3593887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57" name="Triangle 9356">
              <a:extLst>
                <a:ext uri="{FF2B5EF4-FFF2-40B4-BE49-F238E27FC236}">
                  <a16:creationId xmlns:a16="http://schemas.microsoft.com/office/drawing/2014/main" id="{A9F36712-C39E-9239-50C3-F26D94883FEF}"/>
                </a:ext>
              </a:extLst>
            </p:cNvPr>
            <p:cNvSpPr/>
            <p:nvPr/>
          </p:nvSpPr>
          <p:spPr bwMode="auto">
            <a:xfrm>
              <a:off x="6459758" y="3593887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58" name="Triangle 9357">
              <a:extLst>
                <a:ext uri="{FF2B5EF4-FFF2-40B4-BE49-F238E27FC236}">
                  <a16:creationId xmlns:a16="http://schemas.microsoft.com/office/drawing/2014/main" id="{6116C627-ADF1-CCCC-D865-865BFD84B9F8}"/>
                </a:ext>
              </a:extLst>
            </p:cNvPr>
            <p:cNvSpPr/>
            <p:nvPr/>
          </p:nvSpPr>
          <p:spPr bwMode="auto">
            <a:xfrm>
              <a:off x="6540770" y="3667556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59" name="Triangle 9358">
              <a:extLst>
                <a:ext uri="{FF2B5EF4-FFF2-40B4-BE49-F238E27FC236}">
                  <a16:creationId xmlns:a16="http://schemas.microsoft.com/office/drawing/2014/main" id="{32877A95-17F0-40ED-1F9D-17D6BF335B57}"/>
                </a:ext>
              </a:extLst>
            </p:cNvPr>
            <p:cNvSpPr/>
            <p:nvPr/>
          </p:nvSpPr>
          <p:spPr bwMode="auto">
            <a:xfrm>
              <a:off x="6687912" y="3725252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60" name="Triangle 9359">
              <a:extLst>
                <a:ext uri="{FF2B5EF4-FFF2-40B4-BE49-F238E27FC236}">
                  <a16:creationId xmlns:a16="http://schemas.microsoft.com/office/drawing/2014/main" id="{D3A8EE05-8838-C49E-58EE-F92706963957}"/>
                </a:ext>
              </a:extLst>
            </p:cNvPr>
            <p:cNvSpPr/>
            <p:nvPr/>
          </p:nvSpPr>
          <p:spPr bwMode="auto">
            <a:xfrm>
              <a:off x="7090823" y="3748988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61" name="Triangle 9360">
              <a:extLst>
                <a:ext uri="{FF2B5EF4-FFF2-40B4-BE49-F238E27FC236}">
                  <a16:creationId xmlns:a16="http://schemas.microsoft.com/office/drawing/2014/main" id="{93BC7190-27B4-4B0D-25F6-5F92540D1A07}"/>
                </a:ext>
              </a:extLst>
            </p:cNvPr>
            <p:cNvSpPr/>
            <p:nvPr/>
          </p:nvSpPr>
          <p:spPr bwMode="auto">
            <a:xfrm>
              <a:off x="7151585" y="3748988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62" name="Triangle 9361">
              <a:extLst>
                <a:ext uri="{FF2B5EF4-FFF2-40B4-BE49-F238E27FC236}">
                  <a16:creationId xmlns:a16="http://schemas.microsoft.com/office/drawing/2014/main" id="{07AE91D4-F7AB-69C6-8ADA-2C44467BFB98}"/>
                </a:ext>
              </a:extLst>
            </p:cNvPr>
            <p:cNvSpPr/>
            <p:nvPr/>
          </p:nvSpPr>
          <p:spPr bwMode="auto">
            <a:xfrm>
              <a:off x="7196074" y="3748988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63" name="Triangle 9362">
              <a:extLst>
                <a:ext uri="{FF2B5EF4-FFF2-40B4-BE49-F238E27FC236}">
                  <a16:creationId xmlns:a16="http://schemas.microsoft.com/office/drawing/2014/main" id="{87C7088E-20FD-058E-4617-A93CE2E8E211}"/>
                </a:ext>
              </a:extLst>
            </p:cNvPr>
            <p:cNvSpPr/>
            <p:nvPr/>
          </p:nvSpPr>
          <p:spPr bwMode="auto">
            <a:xfrm>
              <a:off x="7227863" y="3769167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64" name="Triangle 9363">
              <a:extLst>
                <a:ext uri="{FF2B5EF4-FFF2-40B4-BE49-F238E27FC236}">
                  <a16:creationId xmlns:a16="http://schemas.microsoft.com/office/drawing/2014/main" id="{00ED5C70-AE09-A8CE-4D7B-C0A91CDDC515}"/>
                </a:ext>
              </a:extLst>
            </p:cNvPr>
            <p:cNvSpPr/>
            <p:nvPr/>
          </p:nvSpPr>
          <p:spPr bwMode="auto">
            <a:xfrm>
              <a:off x="7268211" y="3769557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65" name="Triangle 9364">
              <a:extLst>
                <a:ext uri="{FF2B5EF4-FFF2-40B4-BE49-F238E27FC236}">
                  <a16:creationId xmlns:a16="http://schemas.microsoft.com/office/drawing/2014/main" id="{D23D1DAD-AA73-9333-0992-46CDF93599D8}"/>
                </a:ext>
              </a:extLst>
            </p:cNvPr>
            <p:cNvSpPr/>
            <p:nvPr/>
          </p:nvSpPr>
          <p:spPr bwMode="auto">
            <a:xfrm>
              <a:off x="7309525" y="3769557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66" name="Triangle 9365">
              <a:extLst>
                <a:ext uri="{FF2B5EF4-FFF2-40B4-BE49-F238E27FC236}">
                  <a16:creationId xmlns:a16="http://schemas.microsoft.com/office/drawing/2014/main" id="{AE3C62A3-A718-DB40-3381-EDC60AF281CA}"/>
                </a:ext>
              </a:extLst>
            </p:cNvPr>
            <p:cNvSpPr/>
            <p:nvPr/>
          </p:nvSpPr>
          <p:spPr bwMode="auto">
            <a:xfrm>
              <a:off x="7721430" y="3772342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67" name="Triangle 9366">
              <a:extLst>
                <a:ext uri="{FF2B5EF4-FFF2-40B4-BE49-F238E27FC236}">
                  <a16:creationId xmlns:a16="http://schemas.microsoft.com/office/drawing/2014/main" id="{3B5B852A-9F8E-24B1-23FB-757BDD4C967B}"/>
                </a:ext>
              </a:extLst>
            </p:cNvPr>
            <p:cNvSpPr/>
            <p:nvPr/>
          </p:nvSpPr>
          <p:spPr bwMode="auto">
            <a:xfrm>
              <a:off x="7779447" y="3772732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68" name="Triangle 9367">
              <a:extLst>
                <a:ext uri="{FF2B5EF4-FFF2-40B4-BE49-F238E27FC236}">
                  <a16:creationId xmlns:a16="http://schemas.microsoft.com/office/drawing/2014/main" id="{B31FC71B-B479-27DB-D6B0-65FECDC617F6}"/>
                </a:ext>
              </a:extLst>
            </p:cNvPr>
            <p:cNvSpPr/>
            <p:nvPr/>
          </p:nvSpPr>
          <p:spPr bwMode="auto">
            <a:xfrm>
              <a:off x="7927545" y="3778692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69" name="Triangle 9368">
              <a:extLst>
                <a:ext uri="{FF2B5EF4-FFF2-40B4-BE49-F238E27FC236}">
                  <a16:creationId xmlns:a16="http://schemas.microsoft.com/office/drawing/2014/main" id="{0662FE8D-A3A7-ACBE-3752-0E53EDAA841E}"/>
                </a:ext>
              </a:extLst>
            </p:cNvPr>
            <p:cNvSpPr/>
            <p:nvPr/>
          </p:nvSpPr>
          <p:spPr bwMode="auto">
            <a:xfrm>
              <a:off x="7836636" y="3774951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70" name="Triangle 9369">
              <a:extLst>
                <a:ext uri="{FF2B5EF4-FFF2-40B4-BE49-F238E27FC236}">
                  <a16:creationId xmlns:a16="http://schemas.microsoft.com/office/drawing/2014/main" id="{38C146FC-2BE1-FFDD-0E22-F48AF8C38349}"/>
                </a:ext>
              </a:extLst>
            </p:cNvPr>
            <p:cNvSpPr/>
            <p:nvPr/>
          </p:nvSpPr>
          <p:spPr bwMode="auto">
            <a:xfrm>
              <a:off x="8422709" y="3931055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71" name="Triangle 9370">
              <a:extLst>
                <a:ext uri="{FF2B5EF4-FFF2-40B4-BE49-F238E27FC236}">
                  <a16:creationId xmlns:a16="http://schemas.microsoft.com/office/drawing/2014/main" id="{A1A1C2C2-0754-708A-0BB1-3A8F0676E8BD}"/>
                </a:ext>
              </a:extLst>
            </p:cNvPr>
            <p:cNvSpPr/>
            <p:nvPr/>
          </p:nvSpPr>
          <p:spPr bwMode="auto">
            <a:xfrm>
              <a:off x="8492797" y="3931055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72" name="Triangle 9371">
              <a:extLst>
                <a:ext uri="{FF2B5EF4-FFF2-40B4-BE49-F238E27FC236}">
                  <a16:creationId xmlns:a16="http://schemas.microsoft.com/office/drawing/2014/main" id="{3DEEC697-8A33-39D9-D80E-4F456079E075}"/>
                </a:ext>
              </a:extLst>
            </p:cNvPr>
            <p:cNvSpPr/>
            <p:nvPr/>
          </p:nvSpPr>
          <p:spPr bwMode="auto">
            <a:xfrm>
              <a:off x="8543636" y="3932085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73" name="Triangle 9372">
              <a:extLst>
                <a:ext uri="{FF2B5EF4-FFF2-40B4-BE49-F238E27FC236}">
                  <a16:creationId xmlns:a16="http://schemas.microsoft.com/office/drawing/2014/main" id="{737272D0-4997-67F1-64A6-465D3DFF336C}"/>
                </a:ext>
              </a:extLst>
            </p:cNvPr>
            <p:cNvSpPr/>
            <p:nvPr/>
          </p:nvSpPr>
          <p:spPr bwMode="auto">
            <a:xfrm>
              <a:off x="8575648" y="3931055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74" name="Triangle 9373">
              <a:extLst>
                <a:ext uri="{FF2B5EF4-FFF2-40B4-BE49-F238E27FC236}">
                  <a16:creationId xmlns:a16="http://schemas.microsoft.com/office/drawing/2014/main" id="{AF026317-CAD1-EE73-0512-0CBC28D37E74}"/>
                </a:ext>
              </a:extLst>
            </p:cNvPr>
            <p:cNvSpPr/>
            <p:nvPr/>
          </p:nvSpPr>
          <p:spPr bwMode="auto">
            <a:xfrm>
              <a:off x="9522656" y="3931055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75" name="Triangle 9374">
              <a:extLst>
                <a:ext uri="{FF2B5EF4-FFF2-40B4-BE49-F238E27FC236}">
                  <a16:creationId xmlns:a16="http://schemas.microsoft.com/office/drawing/2014/main" id="{D5C226D3-348D-B8D3-C0EE-726E3BC4B43C}"/>
                </a:ext>
              </a:extLst>
            </p:cNvPr>
            <p:cNvSpPr/>
            <p:nvPr/>
          </p:nvSpPr>
          <p:spPr bwMode="auto">
            <a:xfrm>
              <a:off x="9684581" y="3931055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76" name="Triangle 9375">
              <a:extLst>
                <a:ext uri="{FF2B5EF4-FFF2-40B4-BE49-F238E27FC236}">
                  <a16:creationId xmlns:a16="http://schemas.microsoft.com/office/drawing/2014/main" id="{14EC6B6F-DE36-67F2-F84A-BD82100522DC}"/>
                </a:ext>
              </a:extLst>
            </p:cNvPr>
            <p:cNvSpPr/>
            <p:nvPr/>
          </p:nvSpPr>
          <p:spPr bwMode="auto">
            <a:xfrm>
              <a:off x="10402131" y="3931055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377" name="Triangle 9376">
              <a:extLst>
                <a:ext uri="{FF2B5EF4-FFF2-40B4-BE49-F238E27FC236}">
                  <a16:creationId xmlns:a16="http://schemas.microsoft.com/office/drawing/2014/main" id="{8CDA2169-401F-8B15-5CB7-6575CF038E86}"/>
                </a:ext>
              </a:extLst>
            </p:cNvPr>
            <p:cNvSpPr/>
            <p:nvPr/>
          </p:nvSpPr>
          <p:spPr bwMode="auto">
            <a:xfrm>
              <a:off x="10409762" y="4138286"/>
              <a:ext cx="76278" cy="65757"/>
            </a:xfrm>
            <a:prstGeom prst="triangle">
              <a:avLst/>
            </a:prstGeom>
            <a:solidFill>
              <a:schemeClr val="accent3"/>
            </a:solidFill>
            <a:ln w="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314" name="Group 9313">
            <a:extLst>
              <a:ext uri="{FF2B5EF4-FFF2-40B4-BE49-F238E27FC236}">
                <a16:creationId xmlns:a16="http://schemas.microsoft.com/office/drawing/2014/main" id="{8B05A81E-57C3-AD17-572A-37F3F337CB3A}"/>
              </a:ext>
            </a:extLst>
          </p:cNvPr>
          <p:cNvGrpSpPr/>
          <p:nvPr/>
        </p:nvGrpSpPr>
        <p:grpSpPr>
          <a:xfrm>
            <a:off x="1923799" y="1663434"/>
            <a:ext cx="9133575" cy="2316865"/>
            <a:chOff x="1923799" y="1663434"/>
            <a:chExt cx="9133575" cy="2316865"/>
          </a:xfrm>
        </p:grpSpPr>
        <p:grpSp>
          <p:nvGrpSpPr>
            <p:cNvPr id="9313" name="Group 9312">
              <a:extLst>
                <a:ext uri="{FF2B5EF4-FFF2-40B4-BE49-F238E27FC236}">
                  <a16:creationId xmlns:a16="http://schemas.microsoft.com/office/drawing/2014/main" id="{0EC1E4D7-246B-554F-2465-CC995CFE26D9}"/>
                </a:ext>
              </a:extLst>
            </p:cNvPr>
            <p:cNvGrpSpPr/>
            <p:nvPr/>
          </p:nvGrpSpPr>
          <p:grpSpPr>
            <a:xfrm>
              <a:off x="1933575" y="1663434"/>
              <a:ext cx="9123799" cy="2316865"/>
              <a:chOff x="1933575" y="1663434"/>
              <a:chExt cx="9123799" cy="2316865"/>
            </a:xfrm>
          </p:grpSpPr>
          <p:sp>
            <p:nvSpPr>
              <p:cNvPr id="9233" name="Freeform 9232">
                <a:extLst>
                  <a:ext uri="{FF2B5EF4-FFF2-40B4-BE49-F238E27FC236}">
                    <a16:creationId xmlns:a16="http://schemas.microsoft.com/office/drawing/2014/main" id="{A85327DB-03CF-B795-06D6-F074742CBEA3}"/>
                  </a:ext>
                </a:extLst>
              </p:cNvPr>
              <p:cNvSpPr/>
              <p:nvPr/>
            </p:nvSpPr>
            <p:spPr bwMode="auto">
              <a:xfrm>
                <a:off x="7223125" y="3248025"/>
                <a:ext cx="3806825" cy="704850"/>
              </a:xfrm>
              <a:custGeom>
                <a:avLst/>
                <a:gdLst>
                  <a:gd name="connsiteX0" fmla="*/ 3806825 w 3806825"/>
                  <a:gd name="connsiteY0" fmla="*/ 704850 h 704850"/>
                  <a:gd name="connsiteX1" fmla="*/ 2362200 w 3806825"/>
                  <a:gd name="connsiteY1" fmla="*/ 704850 h 704850"/>
                  <a:gd name="connsiteX2" fmla="*/ 2362200 w 3806825"/>
                  <a:gd name="connsiteY2" fmla="*/ 603250 h 704850"/>
                  <a:gd name="connsiteX3" fmla="*/ 2320925 w 3806825"/>
                  <a:gd name="connsiteY3" fmla="*/ 603250 h 704850"/>
                  <a:gd name="connsiteX4" fmla="*/ 2320925 w 3806825"/>
                  <a:gd name="connsiteY4" fmla="*/ 495300 h 704850"/>
                  <a:gd name="connsiteX5" fmla="*/ 2305050 w 3806825"/>
                  <a:gd name="connsiteY5" fmla="*/ 495300 h 704850"/>
                  <a:gd name="connsiteX6" fmla="*/ 2305050 w 3806825"/>
                  <a:gd name="connsiteY6" fmla="*/ 390525 h 704850"/>
                  <a:gd name="connsiteX7" fmla="*/ 1647825 w 3806825"/>
                  <a:gd name="connsiteY7" fmla="*/ 390525 h 704850"/>
                  <a:gd name="connsiteX8" fmla="*/ 1647825 w 3806825"/>
                  <a:gd name="connsiteY8" fmla="*/ 327025 h 704850"/>
                  <a:gd name="connsiteX9" fmla="*/ 1374775 w 3806825"/>
                  <a:gd name="connsiteY9" fmla="*/ 327025 h 704850"/>
                  <a:gd name="connsiteX10" fmla="*/ 1374775 w 3806825"/>
                  <a:gd name="connsiteY10" fmla="*/ 263525 h 704850"/>
                  <a:gd name="connsiteX11" fmla="*/ 1282700 w 3806825"/>
                  <a:gd name="connsiteY11" fmla="*/ 263525 h 704850"/>
                  <a:gd name="connsiteX12" fmla="*/ 1282700 w 3806825"/>
                  <a:gd name="connsiteY12" fmla="*/ 212725 h 704850"/>
                  <a:gd name="connsiteX13" fmla="*/ 742950 w 3806825"/>
                  <a:gd name="connsiteY13" fmla="*/ 212725 h 704850"/>
                  <a:gd name="connsiteX14" fmla="*/ 742950 w 3806825"/>
                  <a:gd name="connsiteY14" fmla="*/ 165100 h 704850"/>
                  <a:gd name="connsiteX15" fmla="*/ 688975 w 3806825"/>
                  <a:gd name="connsiteY15" fmla="*/ 165100 h 704850"/>
                  <a:gd name="connsiteX16" fmla="*/ 688975 w 3806825"/>
                  <a:gd name="connsiteY16" fmla="*/ 117475 h 704850"/>
                  <a:gd name="connsiteX17" fmla="*/ 688975 w 3806825"/>
                  <a:gd name="connsiteY17" fmla="*/ 117475 h 704850"/>
                  <a:gd name="connsiteX18" fmla="*/ 688975 w 3806825"/>
                  <a:gd name="connsiteY18" fmla="*/ 117475 h 704850"/>
                  <a:gd name="connsiteX19" fmla="*/ 663575 w 3806825"/>
                  <a:gd name="connsiteY19" fmla="*/ 117475 h 704850"/>
                  <a:gd name="connsiteX20" fmla="*/ 663575 w 3806825"/>
                  <a:gd name="connsiteY20" fmla="*/ 41275 h 704850"/>
                  <a:gd name="connsiteX21" fmla="*/ 0 w 3806825"/>
                  <a:gd name="connsiteY21" fmla="*/ 41275 h 704850"/>
                  <a:gd name="connsiteX22" fmla="*/ 0 w 3806825"/>
                  <a:gd name="connsiteY22" fmla="*/ 0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806825" h="704850">
                    <a:moveTo>
                      <a:pt x="3806825" y="704850"/>
                    </a:moveTo>
                    <a:lnTo>
                      <a:pt x="2362200" y="704850"/>
                    </a:lnTo>
                    <a:lnTo>
                      <a:pt x="2362200" y="603250"/>
                    </a:lnTo>
                    <a:lnTo>
                      <a:pt x="2320925" y="603250"/>
                    </a:lnTo>
                    <a:lnTo>
                      <a:pt x="2320925" y="495300"/>
                    </a:lnTo>
                    <a:lnTo>
                      <a:pt x="2305050" y="495300"/>
                    </a:lnTo>
                    <a:lnTo>
                      <a:pt x="2305050" y="390525"/>
                    </a:lnTo>
                    <a:lnTo>
                      <a:pt x="1647825" y="390525"/>
                    </a:lnTo>
                    <a:lnTo>
                      <a:pt x="1647825" y="327025"/>
                    </a:lnTo>
                    <a:lnTo>
                      <a:pt x="1374775" y="327025"/>
                    </a:lnTo>
                    <a:lnTo>
                      <a:pt x="1374775" y="263525"/>
                    </a:lnTo>
                    <a:lnTo>
                      <a:pt x="1282700" y="263525"/>
                    </a:lnTo>
                    <a:lnTo>
                      <a:pt x="1282700" y="212725"/>
                    </a:lnTo>
                    <a:lnTo>
                      <a:pt x="742950" y="212725"/>
                    </a:lnTo>
                    <a:lnTo>
                      <a:pt x="742950" y="165100"/>
                    </a:lnTo>
                    <a:lnTo>
                      <a:pt x="688975" y="165100"/>
                    </a:lnTo>
                    <a:lnTo>
                      <a:pt x="688975" y="117475"/>
                    </a:lnTo>
                    <a:lnTo>
                      <a:pt x="688975" y="117475"/>
                    </a:lnTo>
                    <a:lnTo>
                      <a:pt x="688975" y="117475"/>
                    </a:lnTo>
                    <a:lnTo>
                      <a:pt x="663575" y="117475"/>
                    </a:lnTo>
                    <a:lnTo>
                      <a:pt x="663575" y="41275"/>
                    </a:lnTo>
                    <a:lnTo>
                      <a:pt x="0" y="41275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239" name="Group 9238">
                <a:extLst>
                  <a:ext uri="{FF2B5EF4-FFF2-40B4-BE49-F238E27FC236}">
                    <a16:creationId xmlns:a16="http://schemas.microsoft.com/office/drawing/2014/main" id="{9946E974-842C-31CA-4126-482AEEE6BB96}"/>
                  </a:ext>
                </a:extLst>
              </p:cNvPr>
              <p:cNvGrpSpPr/>
              <p:nvPr/>
            </p:nvGrpSpPr>
            <p:grpSpPr>
              <a:xfrm>
                <a:off x="1933575" y="1692275"/>
                <a:ext cx="5289550" cy="1558925"/>
                <a:chOff x="1933575" y="1692275"/>
                <a:chExt cx="5289550" cy="1558925"/>
              </a:xfrm>
            </p:grpSpPr>
            <p:grpSp>
              <p:nvGrpSpPr>
                <p:cNvPr id="9237" name="Group 9236">
                  <a:extLst>
                    <a:ext uri="{FF2B5EF4-FFF2-40B4-BE49-F238E27FC236}">
                      <a16:creationId xmlns:a16="http://schemas.microsoft.com/office/drawing/2014/main" id="{CEE4DAE2-86CF-D6AD-060D-FD9CC8771A9D}"/>
                    </a:ext>
                  </a:extLst>
                </p:cNvPr>
                <p:cNvGrpSpPr/>
                <p:nvPr/>
              </p:nvGrpSpPr>
              <p:grpSpPr>
                <a:xfrm>
                  <a:off x="3482975" y="2184400"/>
                  <a:ext cx="3740150" cy="1066800"/>
                  <a:chOff x="3482975" y="2184400"/>
                  <a:chExt cx="3740150" cy="1066800"/>
                </a:xfrm>
              </p:grpSpPr>
              <p:sp>
                <p:nvSpPr>
                  <p:cNvPr id="9234" name="Freeform 9233">
                    <a:extLst>
                      <a:ext uri="{FF2B5EF4-FFF2-40B4-BE49-F238E27FC236}">
                        <a16:creationId xmlns:a16="http://schemas.microsoft.com/office/drawing/2014/main" id="{4C8152BC-699F-F17E-D2A8-DC6348D457F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098925" y="2514600"/>
                    <a:ext cx="3124200" cy="736600"/>
                  </a:xfrm>
                  <a:custGeom>
                    <a:avLst/>
                    <a:gdLst>
                      <a:gd name="connsiteX0" fmla="*/ 0 w 3124200"/>
                      <a:gd name="connsiteY0" fmla="*/ 0 h 736600"/>
                      <a:gd name="connsiteX1" fmla="*/ 85725 w 3124200"/>
                      <a:gd name="connsiteY1" fmla="*/ 0 h 736600"/>
                      <a:gd name="connsiteX2" fmla="*/ 85725 w 3124200"/>
                      <a:gd name="connsiteY2" fmla="*/ 15875 h 736600"/>
                      <a:gd name="connsiteX3" fmla="*/ 415925 w 3124200"/>
                      <a:gd name="connsiteY3" fmla="*/ 15875 h 736600"/>
                      <a:gd name="connsiteX4" fmla="*/ 415925 w 3124200"/>
                      <a:gd name="connsiteY4" fmla="*/ 44450 h 736600"/>
                      <a:gd name="connsiteX5" fmla="*/ 476250 w 3124200"/>
                      <a:gd name="connsiteY5" fmla="*/ 44450 h 736600"/>
                      <a:gd name="connsiteX6" fmla="*/ 476250 w 3124200"/>
                      <a:gd name="connsiteY6" fmla="*/ 101600 h 736600"/>
                      <a:gd name="connsiteX7" fmla="*/ 498475 w 3124200"/>
                      <a:gd name="connsiteY7" fmla="*/ 101600 h 736600"/>
                      <a:gd name="connsiteX8" fmla="*/ 498475 w 3124200"/>
                      <a:gd name="connsiteY8" fmla="*/ 101600 h 736600"/>
                      <a:gd name="connsiteX9" fmla="*/ 498475 w 3124200"/>
                      <a:gd name="connsiteY9" fmla="*/ 123825 h 736600"/>
                      <a:gd name="connsiteX10" fmla="*/ 539750 w 3124200"/>
                      <a:gd name="connsiteY10" fmla="*/ 123825 h 736600"/>
                      <a:gd name="connsiteX11" fmla="*/ 539750 w 3124200"/>
                      <a:gd name="connsiteY11" fmla="*/ 228600 h 736600"/>
                      <a:gd name="connsiteX12" fmla="*/ 587375 w 3124200"/>
                      <a:gd name="connsiteY12" fmla="*/ 228600 h 736600"/>
                      <a:gd name="connsiteX13" fmla="*/ 587375 w 3124200"/>
                      <a:gd name="connsiteY13" fmla="*/ 260350 h 736600"/>
                      <a:gd name="connsiteX14" fmla="*/ 762000 w 3124200"/>
                      <a:gd name="connsiteY14" fmla="*/ 260350 h 736600"/>
                      <a:gd name="connsiteX15" fmla="*/ 762000 w 3124200"/>
                      <a:gd name="connsiteY15" fmla="*/ 273050 h 736600"/>
                      <a:gd name="connsiteX16" fmla="*/ 946150 w 3124200"/>
                      <a:gd name="connsiteY16" fmla="*/ 273050 h 736600"/>
                      <a:gd name="connsiteX17" fmla="*/ 946150 w 3124200"/>
                      <a:gd name="connsiteY17" fmla="*/ 298450 h 736600"/>
                      <a:gd name="connsiteX18" fmla="*/ 1111250 w 3124200"/>
                      <a:gd name="connsiteY18" fmla="*/ 298450 h 736600"/>
                      <a:gd name="connsiteX19" fmla="*/ 1111250 w 3124200"/>
                      <a:gd name="connsiteY19" fmla="*/ 333375 h 736600"/>
                      <a:gd name="connsiteX20" fmla="*/ 1149350 w 3124200"/>
                      <a:gd name="connsiteY20" fmla="*/ 333375 h 736600"/>
                      <a:gd name="connsiteX21" fmla="*/ 1149350 w 3124200"/>
                      <a:gd name="connsiteY21" fmla="*/ 387350 h 736600"/>
                      <a:gd name="connsiteX22" fmla="*/ 1162050 w 3124200"/>
                      <a:gd name="connsiteY22" fmla="*/ 387350 h 736600"/>
                      <a:gd name="connsiteX23" fmla="*/ 1162050 w 3124200"/>
                      <a:gd name="connsiteY23" fmla="*/ 457200 h 736600"/>
                      <a:gd name="connsiteX24" fmla="*/ 1193800 w 3124200"/>
                      <a:gd name="connsiteY24" fmla="*/ 457200 h 736600"/>
                      <a:gd name="connsiteX25" fmla="*/ 1193800 w 3124200"/>
                      <a:gd name="connsiteY25" fmla="*/ 457200 h 736600"/>
                      <a:gd name="connsiteX26" fmla="*/ 1193800 w 3124200"/>
                      <a:gd name="connsiteY26" fmla="*/ 476250 h 736600"/>
                      <a:gd name="connsiteX27" fmla="*/ 1282700 w 3124200"/>
                      <a:gd name="connsiteY27" fmla="*/ 476250 h 736600"/>
                      <a:gd name="connsiteX28" fmla="*/ 1282700 w 3124200"/>
                      <a:gd name="connsiteY28" fmla="*/ 498475 h 736600"/>
                      <a:gd name="connsiteX29" fmla="*/ 1377950 w 3124200"/>
                      <a:gd name="connsiteY29" fmla="*/ 498475 h 736600"/>
                      <a:gd name="connsiteX30" fmla="*/ 1377950 w 3124200"/>
                      <a:gd name="connsiteY30" fmla="*/ 517525 h 736600"/>
                      <a:gd name="connsiteX31" fmla="*/ 1797050 w 3124200"/>
                      <a:gd name="connsiteY31" fmla="*/ 517525 h 736600"/>
                      <a:gd name="connsiteX32" fmla="*/ 1797050 w 3124200"/>
                      <a:gd name="connsiteY32" fmla="*/ 555625 h 736600"/>
                      <a:gd name="connsiteX33" fmla="*/ 1844675 w 3124200"/>
                      <a:gd name="connsiteY33" fmla="*/ 555625 h 736600"/>
                      <a:gd name="connsiteX34" fmla="*/ 1844675 w 3124200"/>
                      <a:gd name="connsiteY34" fmla="*/ 593725 h 736600"/>
                      <a:gd name="connsiteX35" fmla="*/ 1844675 w 3124200"/>
                      <a:gd name="connsiteY35" fmla="*/ 593725 h 736600"/>
                      <a:gd name="connsiteX36" fmla="*/ 1873250 w 3124200"/>
                      <a:gd name="connsiteY36" fmla="*/ 593725 h 736600"/>
                      <a:gd name="connsiteX37" fmla="*/ 1873250 w 3124200"/>
                      <a:gd name="connsiteY37" fmla="*/ 644525 h 736600"/>
                      <a:gd name="connsiteX38" fmla="*/ 2025650 w 3124200"/>
                      <a:gd name="connsiteY38" fmla="*/ 644525 h 736600"/>
                      <a:gd name="connsiteX39" fmla="*/ 2025650 w 3124200"/>
                      <a:gd name="connsiteY39" fmla="*/ 673100 h 736600"/>
                      <a:gd name="connsiteX40" fmla="*/ 2482850 w 3124200"/>
                      <a:gd name="connsiteY40" fmla="*/ 673100 h 736600"/>
                      <a:gd name="connsiteX41" fmla="*/ 2482850 w 3124200"/>
                      <a:gd name="connsiteY41" fmla="*/ 704850 h 736600"/>
                      <a:gd name="connsiteX42" fmla="*/ 2679700 w 3124200"/>
                      <a:gd name="connsiteY42" fmla="*/ 704850 h 736600"/>
                      <a:gd name="connsiteX43" fmla="*/ 2679700 w 3124200"/>
                      <a:gd name="connsiteY43" fmla="*/ 736600 h 736600"/>
                      <a:gd name="connsiteX44" fmla="*/ 3124200 w 3124200"/>
                      <a:gd name="connsiteY44" fmla="*/ 736600 h 736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3124200" h="736600">
                        <a:moveTo>
                          <a:pt x="0" y="0"/>
                        </a:moveTo>
                        <a:lnTo>
                          <a:pt x="85725" y="0"/>
                        </a:lnTo>
                        <a:lnTo>
                          <a:pt x="85725" y="15875"/>
                        </a:lnTo>
                        <a:lnTo>
                          <a:pt x="415925" y="15875"/>
                        </a:lnTo>
                        <a:lnTo>
                          <a:pt x="415925" y="44450"/>
                        </a:lnTo>
                        <a:lnTo>
                          <a:pt x="476250" y="44450"/>
                        </a:lnTo>
                        <a:lnTo>
                          <a:pt x="476250" y="101600"/>
                        </a:lnTo>
                        <a:lnTo>
                          <a:pt x="498475" y="101600"/>
                        </a:lnTo>
                        <a:lnTo>
                          <a:pt x="498475" y="101600"/>
                        </a:lnTo>
                        <a:lnTo>
                          <a:pt x="498475" y="123825"/>
                        </a:lnTo>
                        <a:lnTo>
                          <a:pt x="539750" y="123825"/>
                        </a:lnTo>
                        <a:lnTo>
                          <a:pt x="539750" y="228600"/>
                        </a:lnTo>
                        <a:lnTo>
                          <a:pt x="587375" y="228600"/>
                        </a:lnTo>
                        <a:lnTo>
                          <a:pt x="587375" y="260350"/>
                        </a:lnTo>
                        <a:lnTo>
                          <a:pt x="762000" y="260350"/>
                        </a:lnTo>
                        <a:lnTo>
                          <a:pt x="762000" y="273050"/>
                        </a:lnTo>
                        <a:lnTo>
                          <a:pt x="946150" y="273050"/>
                        </a:lnTo>
                        <a:lnTo>
                          <a:pt x="946150" y="298450"/>
                        </a:lnTo>
                        <a:lnTo>
                          <a:pt x="1111250" y="298450"/>
                        </a:lnTo>
                        <a:lnTo>
                          <a:pt x="1111250" y="333375"/>
                        </a:lnTo>
                        <a:lnTo>
                          <a:pt x="1149350" y="333375"/>
                        </a:lnTo>
                        <a:lnTo>
                          <a:pt x="1149350" y="387350"/>
                        </a:lnTo>
                        <a:lnTo>
                          <a:pt x="1162050" y="387350"/>
                        </a:lnTo>
                        <a:lnTo>
                          <a:pt x="1162050" y="457200"/>
                        </a:lnTo>
                        <a:lnTo>
                          <a:pt x="1193800" y="457200"/>
                        </a:lnTo>
                        <a:lnTo>
                          <a:pt x="1193800" y="457200"/>
                        </a:lnTo>
                        <a:lnTo>
                          <a:pt x="1193800" y="476250"/>
                        </a:lnTo>
                        <a:lnTo>
                          <a:pt x="1282700" y="476250"/>
                        </a:lnTo>
                        <a:lnTo>
                          <a:pt x="1282700" y="498475"/>
                        </a:lnTo>
                        <a:lnTo>
                          <a:pt x="1377950" y="498475"/>
                        </a:lnTo>
                        <a:lnTo>
                          <a:pt x="1377950" y="517525"/>
                        </a:lnTo>
                        <a:lnTo>
                          <a:pt x="1797050" y="517525"/>
                        </a:lnTo>
                        <a:lnTo>
                          <a:pt x="1797050" y="555625"/>
                        </a:lnTo>
                        <a:lnTo>
                          <a:pt x="1844675" y="555625"/>
                        </a:lnTo>
                        <a:lnTo>
                          <a:pt x="1844675" y="593725"/>
                        </a:lnTo>
                        <a:lnTo>
                          <a:pt x="1844675" y="593725"/>
                        </a:lnTo>
                        <a:lnTo>
                          <a:pt x="1873250" y="593725"/>
                        </a:lnTo>
                        <a:lnTo>
                          <a:pt x="1873250" y="644525"/>
                        </a:lnTo>
                        <a:lnTo>
                          <a:pt x="2025650" y="644525"/>
                        </a:lnTo>
                        <a:lnTo>
                          <a:pt x="2025650" y="673100"/>
                        </a:lnTo>
                        <a:lnTo>
                          <a:pt x="2482850" y="673100"/>
                        </a:lnTo>
                        <a:lnTo>
                          <a:pt x="2482850" y="704850"/>
                        </a:lnTo>
                        <a:lnTo>
                          <a:pt x="2679700" y="704850"/>
                        </a:lnTo>
                        <a:lnTo>
                          <a:pt x="2679700" y="736600"/>
                        </a:lnTo>
                        <a:lnTo>
                          <a:pt x="3124200" y="736600"/>
                        </a:ln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36" name="Freeform 9235">
                    <a:extLst>
                      <a:ext uri="{FF2B5EF4-FFF2-40B4-BE49-F238E27FC236}">
                        <a16:creationId xmlns:a16="http://schemas.microsoft.com/office/drawing/2014/main" id="{8BD8FC64-1ABD-4A9A-4EB8-124DF9080DD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482975" y="2184400"/>
                    <a:ext cx="625475" cy="314325"/>
                  </a:xfrm>
                  <a:custGeom>
                    <a:avLst/>
                    <a:gdLst>
                      <a:gd name="connsiteX0" fmla="*/ 625475 w 625475"/>
                      <a:gd name="connsiteY0" fmla="*/ 314325 h 314325"/>
                      <a:gd name="connsiteX1" fmla="*/ 539750 w 625475"/>
                      <a:gd name="connsiteY1" fmla="*/ 314325 h 314325"/>
                      <a:gd name="connsiteX2" fmla="*/ 539750 w 625475"/>
                      <a:gd name="connsiteY2" fmla="*/ 276225 h 314325"/>
                      <a:gd name="connsiteX3" fmla="*/ 501650 w 625475"/>
                      <a:gd name="connsiteY3" fmla="*/ 276225 h 314325"/>
                      <a:gd name="connsiteX4" fmla="*/ 501650 w 625475"/>
                      <a:gd name="connsiteY4" fmla="*/ 209550 h 314325"/>
                      <a:gd name="connsiteX5" fmla="*/ 460375 w 625475"/>
                      <a:gd name="connsiteY5" fmla="*/ 209550 h 314325"/>
                      <a:gd name="connsiteX6" fmla="*/ 460375 w 625475"/>
                      <a:gd name="connsiteY6" fmla="*/ 104775 h 314325"/>
                      <a:gd name="connsiteX7" fmla="*/ 431800 w 625475"/>
                      <a:gd name="connsiteY7" fmla="*/ 104775 h 314325"/>
                      <a:gd name="connsiteX8" fmla="*/ 387350 w 625475"/>
                      <a:gd name="connsiteY8" fmla="*/ 34925 h 314325"/>
                      <a:gd name="connsiteX9" fmla="*/ 327025 w 625475"/>
                      <a:gd name="connsiteY9" fmla="*/ 34925 h 314325"/>
                      <a:gd name="connsiteX10" fmla="*/ 327025 w 625475"/>
                      <a:gd name="connsiteY10" fmla="*/ 28575 h 314325"/>
                      <a:gd name="connsiteX11" fmla="*/ 327025 w 625475"/>
                      <a:gd name="connsiteY11" fmla="*/ 28575 h 314325"/>
                      <a:gd name="connsiteX12" fmla="*/ 301625 w 625475"/>
                      <a:gd name="connsiteY12" fmla="*/ 28575 h 314325"/>
                      <a:gd name="connsiteX13" fmla="*/ 301625 w 625475"/>
                      <a:gd name="connsiteY13" fmla="*/ 9525 h 314325"/>
                      <a:gd name="connsiteX14" fmla="*/ 34925 w 625475"/>
                      <a:gd name="connsiteY14" fmla="*/ 9525 h 314325"/>
                      <a:gd name="connsiteX15" fmla="*/ 34925 w 625475"/>
                      <a:gd name="connsiteY15" fmla="*/ 0 h 314325"/>
                      <a:gd name="connsiteX16" fmla="*/ 0 w 625475"/>
                      <a:gd name="connsiteY16" fmla="*/ 0 h 314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25475" h="314325">
                        <a:moveTo>
                          <a:pt x="625475" y="314325"/>
                        </a:moveTo>
                        <a:lnTo>
                          <a:pt x="539750" y="314325"/>
                        </a:lnTo>
                        <a:lnTo>
                          <a:pt x="539750" y="276225"/>
                        </a:lnTo>
                        <a:lnTo>
                          <a:pt x="501650" y="276225"/>
                        </a:lnTo>
                        <a:lnTo>
                          <a:pt x="501650" y="209550"/>
                        </a:lnTo>
                        <a:lnTo>
                          <a:pt x="460375" y="209550"/>
                        </a:lnTo>
                        <a:lnTo>
                          <a:pt x="460375" y="104775"/>
                        </a:lnTo>
                        <a:lnTo>
                          <a:pt x="431800" y="104775"/>
                        </a:lnTo>
                        <a:lnTo>
                          <a:pt x="387350" y="34925"/>
                        </a:lnTo>
                        <a:lnTo>
                          <a:pt x="327025" y="34925"/>
                        </a:lnTo>
                        <a:lnTo>
                          <a:pt x="327025" y="28575"/>
                        </a:lnTo>
                        <a:lnTo>
                          <a:pt x="327025" y="28575"/>
                        </a:lnTo>
                        <a:lnTo>
                          <a:pt x="301625" y="28575"/>
                        </a:lnTo>
                        <a:lnTo>
                          <a:pt x="301625" y="9525"/>
                        </a:lnTo>
                        <a:lnTo>
                          <a:pt x="34925" y="9525"/>
                        </a:lnTo>
                        <a:lnTo>
                          <a:pt x="3492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238" name="Freeform 9237">
                  <a:extLst>
                    <a:ext uri="{FF2B5EF4-FFF2-40B4-BE49-F238E27FC236}">
                      <a16:creationId xmlns:a16="http://schemas.microsoft.com/office/drawing/2014/main" id="{5838B801-D274-E877-DBB8-A23727BCEEA1}"/>
                    </a:ext>
                  </a:extLst>
                </p:cNvPr>
                <p:cNvSpPr/>
                <p:nvPr/>
              </p:nvSpPr>
              <p:spPr bwMode="auto">
                <a:xfrm>
                  <a:off x="1933575" y="1692275"/>
                  <a:ext cx="1555750" cy="479425"/>
                </a:xfrm>
                <a:custGeom>
                  <a:avLst/>
                  <a:gdLst>
                    <a:gd name="connsiteX0" fmla="*/ 0 w 1555750"/>
                    <a:gd name="connsiteY0" fmla="*/ 0 h 479425"/>
                    <a:gd name="connsiteX1" fmla="*/ 190500 w 1555750"/>
                    <a:gd name="connsiteY1" fmla="*/ 0 h 479425"/>
                    <a:gd name="connsiteX2" fmla="*/ 190500 w 1555750"/>
                    <a:gd name="connsiteY2" fmla="*/ 0 h 479425"/>
                    <a:gd name="connsiteX3" fmla="*/ 190500 w 1555750"/>
                    <a:gd name="connsiteY3" fmla="*/ 25400 h 479425"/>
                    <a:gd name="connsiteX4" fmla="*/ 238125 w 1555750"/>
                    <a:gd name="connsiteY4" fmla="*/ 25400 h 479425"/>
                    <a:gd name="connsiteX5" fmla="*/ 238125 w 1555750"/>
                    <a:gd name="connsiteY5" fmla="*/ 41275 h 479425"/>
                    <a:gd name="connsiteX6" fmla="*/ 463550 w 1555750"/>
                    <a:gd name="connsiteY6" fmla="*/ 41275 h 479425"/>
                    <a:gd name="connsiteX7" fmla="*/ 463550 w 1555750"/>
                    <a:gd name="connsiteY7" fmla="*/ 53975 h 479425"/>
                    <a:gd name="connsiteX8" fmla="*/ 517525 w 1555750"/>
                    <a:gd name="connsiteY8" fmla="*/ 53975 h 479425"/>
                    <a:gd name="connsiteX9" fmla="*/ 517525 w 1555750"/>
                    <a:gd name="connsiteY9" fmla="*/ 53975 h 479425"/>
                    <a:gd name="connsiteX10" fmla="*/ 517525 w 1555750"/>
                    <a:gd name="connsiteY10" fmla="*/ 82550 h 479425"/>
                    <a:gd name="connsiteX11" fmla="*/ 590550 w 1555750"/>
                    <a:gd name="connsiteY11" fmla="*/ 82550 h 479425"/>
                    <a:gd name="connsiteX12" fmla="*/ 590550 w 1555750"/>
                    <a:gd name="connsiteY12" fmla="*/ 101600 h 479425"/>
                    <a:gd name="connsiteX13" fmla="*/ 654050 w 1555750"/>
                    <a:gd name="connsiteY13" fmla="*/ 101600 h 479425"/>
                    <a:gd name="connsiteX14" fmla="*/ 654050 w 1555750"/>
                    <a:gd name="connsiteY14" fmla="*/ 117475 h 479425"/>
                    <a:gd name="connsiteX15" fmla="*/ 676275 w 1555750"/>
                    <a:gd name="connsiteY15" fmla="*/ 117475 h 479425"/>
                    <a:gd name="connsiteX16" fmla="*/ 676275 w 1555750"/>
                    <a:gd name="connsiteY16" fmla="*/ 149225 h 479425"/>
                    <a:gd name="connsiteX17" fmla="*/ 755650 w 1555750"/>
                    <a:gd name="connsiteY17" fmla="*/ 149225 h 479425"/>
                    <a:gd name="connsiteX18" fmla="*/ 755650 w 1555750"/>
                    <a:gd name="connsiteY18" fmla="*/ 180975 h 479425"/>
                    <a:gd name="connsiteX19" fmla="*/ 1035050 w 1555750"/>
                    <a:gd name="connsiteY19" fmla="*/ 180975 h 479425"/>
                    <a:gd name="connsiteX20" fmla="*/ 1035050 w 1555750"/>
                    <a:gd name="connsiteY20" fmla="*/ 196850 h 479425"/>
                    <a:gd name="connsiteX21" fmla="*/ 1089025 w 1555750"/>
                    <a:gd name="connsiteY21" fmla="*/ 196850 h 479425"/>
                    <a:gd name="connsiteX22" fmla="*/ 1089025 w 1555750"/>
                    <a:gd name="connsiteY22" fmla="*/ 209550 h 479425"/>
                    <a:gd name="connsiteX23" fmla="*/ 1149350 w 1555750"/>
                    <a:gd name="connsiteY23" fmla="*/ 209550 h 479425"/>
                    <a:gd name="connsiteX24" fmla="*/ 1149350 w 1555750"/>
                    <a:gd name="connsiteY24" fmla="*/ 228600 h 479425"/>
                    <a:gd name="connsiteX25" fmla="*/ 1184275 w 1555750"/>
                    <a:gd name="connsiteY25" fmla="*/ 228600 h 479425"/>
                    <a:gd name="connsiteX26" fmla="*/ 1184275 w 1555750"/>
                    <a:gd name="connsiteY26" fmla="*/ 241300 h 479425"/>
                    <a:gd name="connsiteX27" fmla="*/ 1250950 w 1555750"/>
                    <a:gd name="connsiteY27" fmla="*/ 241300 h 479425"/>
                    <a:gd name="connsiteX28" fmla="*/ 1250950 w 1555750"/>
                    <a:gd name="connsiteY28" fmla="*/ 263525 h 479425"/>
                    <a:gd name="connsiteX29" fmla="*/ 1298575 w 1555750"/>
                    <a:gd name="connsiteY29" fmla="*/ 263525 h 479425"/>
                    <a:gd name="connsiteX30" fmla="*/ 1298575 w 1555750"/>
                    <a:gd name="connsiteY30" fmla="*/ 295275 h 479425"/>
                    <a:gd name="connsiteX31" fmla="*/ 1336675 w 1555750"/>
                    <a:gd name="connsiteY31" fmla="*/ 295275 h 479425"/>
                    <a:gd name="connsiteX32" fmla="*/ 1336675 w 1555750"/>
                    <a:gd name="connsiteY32" fmla="*/ 374650 h 479425"/>
                    <a:gd name="connsiteX33" fmla="*/ 1365250 w 1555750"/>
                    <a:gd name="connsiteY33" fmla="*/ 374650 h 479425"/>
                    <a:gd name="connsiteX34" fmla="*/ 1365250 w 1555750"/>
                    <a:gd name="connsiteY34" fmla="*/ 390525 h 479425"/>
                    <a:gd name="connsiteX35" fmla="*/ 1422400 w 1555750"/>
                    <a:gd name="connsiteY35" fmla="*/ 390525 h 479425"/>
                    <a:gd name="connsiteX36" fmla="*/ 1422400 w 1555750"/>
                    <a:gd name="connsiteY36" fmla="*/ 444500 h 479425"/>
                    <a:gd name="connsiteX37" fmla="*/ 1473200 w 1555750"/>
                    <a:gd name="connsiteY37" fmla="*/ 444500 h 479425"/>
                    <a:gd name="connsiteX38" fmla="*/ 1473200 w 1555750"/>
                    <a:gd name="connsiteY38" fmla="*/ 479425 h 479425"/>
                    <a:gd name="connsiteX39" fmla="*/ 1555750 w 1555750"/>
                    <a:gd name="connsiteY39" fmla="*/ 479425 h 479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555750" h="479425">
                      <a:moveTo>
                        <a:pt x="0" y="0"/>
                      </a:moveTo>
                      <a:lnTo>
                        <a:pt x="190500" y="0"/>
                      </a:lnTo>
                      <a:lnTo>
                        <a:pt x="190500" y="0"/>
                      </a:lnTo>
                      <a:lnTo>
                        <a:pt x="190500" y="25400"/>
                      </a:lnTo>
                      <a:lnTo>
                        <a:pt x="238125" y="25400"/>
                      </a:lnTo>
                      <a:lnTo>
                        <a:pt x="238125" y="41275"/>
                      </a:lnTo>
                      <a:lnTo>
                        <a:pt x="463550" y="41275"/>
                      </a:lnTo>
                      <a:lnTo>
                        <a:pt x="463550" y="53975"/>
                      </a:lnTo>
                      <a:lnTo>
                        <a:pt x="517525" y="53975"/>
                      </a:lnTo>
                      <a:lnTo>
                        <a:pt x="517525" y="53975"/>
                      </a:lnTo>
                      <a:lnTo>
                        <a:pt x="517525" y="82550"/>
                      </a:lnTo>
                      <a:lnTo>
                        <a:pt x="590550" y="82550"/>
                      </a:lnTo>
                      <a:lnTo>
                        <a:pt x="590550" y="101600"/>
                      </a:lnTo>
                      <a:lnTo>
                        <a:pt x="654050" y="101600"/>
                      </a:lnTo>
                      <a:lnTo>
                        <a:pt x="654050" y="117475"/>
                      </a:lnTo>
                      <a:lnTo>
                        <a:pt x="676275" y="117475"/>
                      </a:lnTo>
                      <a:lnTo>
                        <a:pt x="676275" y="149225"/>
                      </a:lnTo>
                      <a:lnTo>
                        <a:pt x="755650" y="149225"/>
                      </a:lnTo>
                      <a:lnTo>
                        <a:pt x="755650" y="180975"/>
                      </a:lnTo>
                      <a:lnTo>
                        <a:pt x="1035050" y="180975"/>
                      </a:lnTo>
                      <a:lnTo>
                        <a:pt x="1035050" y="196850"/>
                      </a:lnTo>
                      <a:lnTo>
                        <a:pt x="1089025" y="196850"/>
                      </a:lnTo>
                      <a:lnTo>
                        <a:pt x="1089025" y="209550"/>
                      </a:lnTo>
                      <a:lnTo>
                        <a:pt x="1149350" y="209550"/>
                      </a:lnTo>
                      <a:lnTo>
                        <a:pt x="1149350" y="228600"/>
                      </a:lnTo>
                      <a:lnTo>
                        <a:pt x="1184275" y="228600"/>
                      </a:lnTo>
                      <a:lnTo>
                        <a:pt x="1184275" y="241300"/>
                      </a:lnTo>
                      <a:lnTo>
                        <a:pt x="1250950" y="241300"/>
                      </a:lnTo>
                      <a:lnTo>
                        <a:pt x="1250950" y="263525"/>
                      </a:lnTo>
                      <a:lnTo>
                        <a:pt x="1298575" y="263525"/>
                      </a:lnTo>
                      <a:lnTo>
                        <a:pt x="1298575" y="295275"/>
                      </a:lnTo>
                      <a:lnTo>
                        <a:pt x="1336675" y="295275"/>
                      </a:lnTo>
                      <a:lnTo>
                        <a:pt x="1336675" y="374650"/>
                      </a:lnTo>
                      <a:lnTo>
                        <a:pt x="1365250" y="374650"/>
                      </a:lnTo>
                      <a:lnTo>
                        <a:pt x="1365250" y="390525"/>
                      </a:lnTo>
                      <a:lnTo>
                        <a:pt x="1422400" y="390525"/>
                      </a:lnTo>
                      <a:lnTo>
                        <a:pt x="1422400" y="444500"/>
                      </a:lnTo>
                      <a:lnTo>
                        <a:pt x="1473200" y="444500"/>
                      </a:lnTo>
                      <a:lnTo>
                        <a:pt x="1473200" y="479425"/>
                      </a:lnTo>
                      <a:lnTo>
                        <a:pt x="1555750" y="479425"/>
                      </a:ln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312" name="Group 9311">
                <a:extLst>
                  <a:ext uri="{FF2B5EF4-FFF2-40B4-BE49-F238E27FC236}">
                    <a16:creationId xmlns:a16="http://schemas.microsoft.com/office/drawing/2014/main" id="{53401CA9-2910-F6D5-BB54-DBCEE4E9D303}"/>
                  </a:ext>
                </a:extLst>
              </p:cNvPr>
              <p:cNvGrpSpPr/>
              <p:nvPr/>
            </p:nvGrpSpPr>
            <p:grpSpPr>
              <a:xfrm>
                <a:off x="1951223" y="1663434"/>
                <a:ext cx="9106151" cy="2316865"/>
                <a:chOff x="1951223" y="1663434"/>
                <a:chExt cx="9106151" cy="2316865"/>
              </a:xfrm>
            </p:grpSpPr>
            <p:sp>
              <p:nvSpPr>
                <p:cNvPr id="9242" name="Oval 9241">
                  <a:extLst>
                    <a:ext uri="{FF2B5EF4-FFF2-40B4-BE49-F238E27FC236}">
                      <a16:creationId xmlns:a16="http://schemas.microsoft.com/office/drawing/2014/main" id="{4408F718-F777-5902-C9E4-03128752E579}"/>
                    </a:ext>
                  </a:extLst>
                </p:cNvPr>
                <p:cNvSpPr/>
                <p:nvPr/>
              </p:nvSpPr>
              <p:spPr bwMode="auto">
                <a:xfrm>
                  <a:off x="1951223" y="1663434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43" name="Oval 9242">
                  <a:extLst>
                    <a:ext uri="{FF2B5EF4-FFF2-40B4-BE49-F238E27FC236}">
                      <a16:creationId xmlns:a16="http://schemas.microsoft.com/office/drawing/2014/main" id="{0064B5B5-C64F-886A-0996-7949248682BF}"/>
                    </a:ext>
                  </a:extLst>
                </p:cNvPr>
                <p:cNvSpPr/>
                <p:nvPr/>
              </p:nvSpPr>
              <p:spPr bwMode="auto">
                <a:xfrm>
                  <a:off x="2541696" y="1764929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44" name="Oval 9243">
                  <a:extLst>
                    <a:ext uri="{FF2B5EF4-FFF2-40B4-BE49-F238E27FC236}">
                      <a16:creationId xmlns:a16="http://schemas.microsoft.com/office/drawing/2014/main" id="{547132D2-7E0A-DA58-89CE-EB981FE99946}"/>
                    </a:ext>
                  </a:extLst>
                </p:cNvPr>
                <p:cNvSpPr/>
                <p:nvPr/>
              </p:nvSpPr>
              <p:spPr bwMode="auto">
                <a:xfrm>
                  <a:off x="2603790" y="1815872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45" name="Oval 9244">
                  <a:extLst>
                    <a:ext uri="{FF2B5EF4-FFF2-40B4-BE49-F238E27FC236}">
                      <a16:creationId xmlns:a16="http://schemas.microsoft.com/office/drawing/2014/main" id="{0D08AF4D-216A-DA6F-319A-CEF26B358CFD}"/>
                    </a:ext>
                  </a:extLst>
                </p:cNvPr>
                <p:cNvSpPr/>
                <p:nvPr/>
              </p:nvSpPr>
              <p:spPr bwMode="auto">
                <a:xfrm>
                  <a:off x="2750071" y="1849672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46" name="Oval 9245">
                  <a:extLst>
                    <a:ext uri="{FF2B5EF4-FFF2-40B4-BE49-F238E27FC236}">
                      <a16:creationId xmlns:a16="http://schemas.microsoft.com/office/drawing/2014/main" id="{C8F06DE6-EA8C-356B-A473-BA9EF613CA92}"/>
                    </a:ext>
                  </a:extLst>
                </p:cNvPr>
                <p:cNvSpPr/>
                <p:nvPr/>
              </p:nvSpPr>
              <p:spPr bwMode="auto">
                <a:xfrm>
                  <a:off x="3266030" y="2018282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47" name="Oval 9246">
                  <a:extLst>
                    <a:ext uri="{FF2B5EF4-FFF2-40B4-BE49-F238E27FC236}">
                      <a16:creationId xmlns:a16="http://schemas.microsoft.com/office/drawing/2014/main" id="{1EA8CB7C-3C85-C2F0-DFD9-9C0DC2568008}"/>
                    </a:ext>
                  </a:extLst>
                </p:cNvPr>
                <p:cNvSpPr/>
                <p:nvPr/>
              </p:nvSpPr>
              <p:spPr bwMode="auto">
                <a:xfrm>
                  <a:off x="3333942" y="2089098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48" name="Oval 9247">
                  <a:extLst>
                    <a:ext uri="{FF2B5EF4-FFF2-40B4-BE49-F238E27FC236}">
                      <a16:creationId xmlns:a16="http://schemas.microsoft.com/office/drawing/2014/main" id="{BBE0542D-CA47-242F-589E-0537E0958F5A}"/>
                    </a:ext>
                  </a:extLst>
                </p:cNvPr>
                <p:cNvSpPr/>
                <p:nvPr/>
              </p:nvSpPr>
              <p:spPr bwMode="auto">
                <a:xfrm>
                  <a:off x="3892097" y="2259428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49" name="Oval 9248">
                  <a:extLst>
                    <a:ext uri="{FF2B5EF4-FFF2-40B4-BE49-F238E27FC236}">
                      <a16:creationId xmlns:a16="http://schemas.microsoft.com/office/drawing/2014/main" id="{6EB7FB6C-A78D-12D6-40D6-504665EBF34C}"/>
                    </a:ext>
                  </a:extLst>
                </p:cNvPr>
                <p:cNvSpPr/>
                <p:nvPr/>
              </p:nvSpPr>
              <p:spPr bwMode="auto">
                <a:xfrm>
                  <a:off x="3925871" y="2339697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50" name="Oval 9249">
                  <a:extLst>
                    <a:ext uri="{FF2B5EF4-FFF2-40B4-BE49-F238E27FC236}">
                      <a16:creationId xmlns:a16="http://schemas.microsoft.com/office/drawing/2014/main" id="{0E5C6214-D0C5-931B-CB40-D8C0BA410C92}"/>
                    </a:ext>
                  </a:extLst>
                </p:cNvPr>
                <p:cNvSpPr/>
                <p:nvPr/>
              </p:nvSpPr>
              <p:spPr bwMode="auto">
                <a:xfrm>
                  <a:off x="3938571" y="2379183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51" name="Oval 9250">
                  <a:extLst>
                    <a:ext uri="{FF2B5EF4-FFF2-40B4-BE49-F238E27FC236}">
                      <a16:creationId xmlns:a16="http://schemas.microsoft.com/office/drawing/2014/main" id="{A36B4757-0FFD-A30E-9F53-2EFFB0E4CF83}"/>
                    </a:ext>
                  </a:extLst>
                </p:cNvPr>
                <p:cNvSpPr/>
                <p:nvPr/>
              </p:nvSpPr>
              <p:spPr bwMode="auto">
                <a:xfrm>
                  <a:off x="3972124" y="2443775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52" name="Oval 9251">
                  <a:extLst>
                    <a:ext uri="{FF2B5EF4-FFF2-40B4-BE49-F238E27FC236}">
                      <a16:creationId xmlns:a16="http://schemas.microsoft.com/office/drawing/2014/main" id="{3AB58BFB-D7E9-483C-7E5F-5BA80EE03A41}"/>
                    </a:ext>
                  </a:extLst>
                </p:cNvPr>
                <p:cNvSpPr/>
                <p:nvPr/>
              </p:nvSpPr>
              <p:spPr bwMode="auto">
                <a:xfrm>
                  <a:off x="4140243" y="2490074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53" name="Oval 9252">
                  <a:extLst>
                    <a:ext uri="{FF2B5EF4-FFF2-40B4-BE49-F238E27FC236}">
                      <a16:creationId xmlns:a16="http://schemas.microsoft.com/office/drawing/2014/main" id="{AE10E105-F291-DB89-08B9-2CD51ECB77A1}"/>
                    </a:ext>
                  </a:extLst>
                </p:cNvPr>
                <p:cNvSpPr/>
                <p:nvPr/>
              </p:nvSpPr>
              <p:spPr bwMode="auto">
                <a:xfrm>
                  <a:off x="4166160" y="2506228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54" name="Oval 9253">
                  <a:extLst>
                    <a:ext uri="{FF2B5EF4-FFF2-40B4-BE49-F238E27FC236}">
                      <a16:creationId xmlns:a16="http://schemas.microsoft.com/office/drawing/2014/main" id="{4769D6E2-6EF3-663A-1A36-D1FA1D70F404}"/>
                    </a:ext>
                  </a:extLst>
                </p:cNvPr>
                <p:cNvSpPr/>
                <p:nvPr/>
              </p:nvSpPr>
              <p:spPr bwMode="auto">
                <a:xfrm>
                  <a:off x="4195124" y="2506668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55" name="Oval 9254">
                  <a:extLst>
                    <a:ext uri="{FF2B5EF4-FFF2-40B4-BE49-F238E27FC236}">
                      <a16:creationId xmlns:a16="http://schemas.microsoft.com/office/drawing/2014/main" id="{680BF366-4898-21A8-806C-879A6FFD5DAD}"/>
                    </a:ext>
                  </a:extLst>
                </p:cNvPr>
                <p:cNvSpPr/>
                <p:nvPr/>
              </p:nvSpPr>
              <p:spPr bwMode="auto">
                <a:xfrm>
                  <a:off x="4263503" y="2509843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56" name="Oval 9255">
                  <a:extLst>
                    <a:ext uri="{FF2B5EF4-FFF2-40B4-BE49-F238E27FC236}">
                      <a16:creationId xmlns:a16="http://schemas.microsoft.com/office/drawing/2014/main" id="{69F77A52-4AD5-ED2D-9EF6-B430392A64D1}"/>
                    </a:ext>
                  </a:extLst>
                </p:cNvPr>
                <p:cNvSpPr/>
                <p:nvPr/>
              </p:nvSpPr>
              <p:spPr bwMode="auto">
                <a:xfrm>
                  <a:off x="4281478" y="2506228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57" name="Oval 9256">
                  <a:extLst>
                    <a:ext uri="{FF2B5EF4-FFF2-40B4-BE49-F238E27FC236}">
                      <a16:creationId xmlns:a16="http://schemas.microsoft.com/office/drawing/2014/main" id="{15CB13CB-D960-CDA9-49E9-A2FDFF9CAF40}"/>
                    </a:ext>
                  </a:extLst>
                </p:cNvPr>
                <p:cNvSpPr/>
                <p:nvPr/>
              </p:nvSpPr>
              <p:spPr bwMode="auto">
                <a:xfrm>
                  <a:off x="4455294" y="2506668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58" name="Oval 9257">
                  <a:extLst>
                    <a:ext uri="{FF2B5EF4-FFF2-40B4-BE49-F238E27FC236}">
                      <a16:creationId xmlns:a16="http://schemas.microsoft.com/office/drawing/2014/main" id="{C91DD1DC-8D9C-7B79-AD46-30B5445F368A}"/>
                    </a:ext>
                  </a:extLst>
                </p:cNvPr>
                <p:cNvSpPr/>
                <p:nvPr/>
              </p:nvSpPr>
              <p:spPr bwMode="auto">
                <a:xfrm>
                  <a:off x="4486040" y="2506668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59" name="Oval 9258">
                  <a:extLst>
                    <a:ext uri="{FF2B5EF4-FFF2-40B4-BE49-F238E27FC236}">
                      <a16:creationId xmlns:a16="http://schemas.microsoft.com/office/drawing/2014/main" id="{9B9CC2E8-7DC2-3121-721B-B3A634B5A193}"/>
                    </a:ext>
                  </a:extLst>
                </p:cNvPr>
                <p:cNvSpPr/>
                <p:nvPr/>
              </p:nvSpPr>
              <p:spPr bwMode="auto">
                <a:xfrm>
                  <a:off x="4540889" y="2542736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60" name="Oval 9259">
                  <a:extLst>
                    <a:ext uri="{FF2B5EF4-FFF2-40B4-BE49-F238E27FC236}">
                      <a16:creationId xmlns:a16="http://schemas.microsoft.com/office/drawing/2014/main" id="{93387CEB-6625-CAC6-5764-C907A2ACD69E}"/>
                    </a:ext>
                  </a:extLst>
                </p:cNvPr>
                <p:cNvSpPr/>
                <p:nvPr/>
              </p:nvSpPr>
              <p:spPr bwMode="auto">
                <a:xfrm>
                  <a:off x="4599964" y="2643770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61" name="Oval 9260">
                  <a:extLst>
                    <a:ext uri="{FF2B5EF4-FFF2-40B4-BE49-F238E27FC236}">
                      <a16:creationId xmlns:a16="http://schemas.microsoft.com/office/drawing/2014/main" id="{6DB73149-4F78-AD4D-9352-6336976F9A74}"/>
                    </a:ext>
                  </a:extLst>
                </p:cNvPr>
                <p:cNvSpPr/>
                <p:nvPr/>
              </p:nvSpPr>
              <p:spPr bwMode="auto">
                <a:xfrm>
                  <a:off x="4627389" y="2698783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62" name="Oval 9261">
                  <a:extLst>
                    <a:ext uri="{FF2B5EF4-FFF2-40B4-BE49-F238E27FC236}">
                      <a16:creationId xmlns:a16="http://schemas.microsoft.com/office/drawing/2014/main" id="{384ADF9E-6155-E5AF-7A1F-633EE99A53E7}"/>
                    </a:ext>
                  </a:extLst>
                </p:cNvPr>
                <p:cNvSpPr/>
                <p:nvPr/>
              </p:nvSpPr>
              <p:spPr bwMode="auto">
                <a:xfrm>
                  <a:off x="4668819" y="2744477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63" name="Oval 9262">
                  <a:extLst>
                    <a:ext uri="{FF2B5EF4-FFF2-40B4-BE49-F238E27FC236}">
                      <a16:creationId xmlns:a16="http://schemas.microsoft.com/office/drawing/2014/main" id="{6FA37C52-57F1-5D72-11B8-7F19E247DF9D}"/>
                    </a:ext>
                  </a:extLst>
                </p:cNvPr>
                <p:cNvSpPr/>
                <p:nvPr/>
              </p:nvSpPr>
              <p:spPr bwMode="auto">
                <a:xfrm>
                  <a:off x="4724898" y="2745885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64" name="Oval 9263">
                  <a:extLst>
                    <a:ext uri="{FF2B5EF4-FFF2-40B4-BE49-F238E27FC236}">
                      <a16:creationId xmlns:a16="http://schemas.microsoft.com/office/drawing/2014/main" id="{76919997-2F3E-4F75-F790-A9CEEF516364}"/>
                    </a:ext>
                  </a:extLst>
                </p:cNvPr>
                <p:cNvSpPr/>
                <p:nvPr/>
              </p:nvSpPr>
              <p:spPr bwMode="auto">
                <a:xfrm>
                  <a:off x="4946039" y="2758051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65" name="Oval 9264">
                  <a:extLst>
                    <a:ext uri="{FF2B5EF4-FFF2-40B4-BE49-F238E27FC236}">
                      <a16:creationId xmlns:a16="http://schemas.microsoft.com/office/drawing/2014/main" id="{4BC7735C-7638-DDC2-0F3E-B5CC2270E42D}"/>
                    </a:ext>
                  </a:extLst>
                </p:cNvPr>
                <p:cNvSpPr/>
                <p:nvPr/>
              </p:nvSpPr>
              <p:spPr bwMode="auto">
                <a:xfrm>
                  <a:off x="5013272" y="2778584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66" name="Oval 9265">
                  <a:extLst>
                    <a:ext uri="{FF2B5EF4-FFF2-40B4-BE49-F238E27FC236}">
                      <a16:creationId xmlns:a16="http://schemas.microsoft.com/office/drawing/2014/main" id="{3DC9D1FE-27E5-9304-AB53-227ABB4C3DFB}"/>
                    </a:ext>
                  </a:extLst>
                </p:cNvPr>
                <p:cNvSpPr/>
                <p:nvPr/>
              </p:nvSpPr>
              <p:spPr bwMode="auto">
                <a:xfrm>
                  <a:off x="5168643" y="2788109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67" name="Oval 9266">
                  <a:extLst>
                    <a:ext uri="{FF2B5EF4-FFF2-40B4-BE49-F238E27FC236}">
                      <a16:creationId xmlns:a16="http://schemas.microsoft.com/office/drawing/2014/main" id="{7649CA8D-148B-8E90-4C85-03AA67903B5E}"/>
                    </a:ext>
                  </a:extLst>
                </p:cNvPr>
                <p:cNvSpPr/>
                <p:nvPr/>
              </p:nvSpPr>
              <p:spPr bwMode="auto">
                <a:xfrm>
                  <a:off x="5188553" y="2813188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68" name="Oval 9267">
                  <a:extLst>
                    <a:ext uri="{FF2B5EF4-FFF2-40B4-BE49-F238E27FC236}">
                      <a16:creationId xmlns:a16="http://schemas.microsoft.com/office/drawing/2014/main" id="{9F3AADB6-EF07-8300-5CE5-CCA5B496594D}"/>
                    </a:ext>
                  </a:extLst>
                </p:cNvPr>
                <p:cNvSpPr/>
                <p:nvPr/>
              </p:nvSpPr>
              <p:spPr bwMode="auto">
                <a:xfrm>
                  <a:off x="5215977" y="2819250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69" name="Oval 9268">
                  <a:extLst>
                    <a:ext uri="{FF2B5EF4-FFF2-40B4-BE49-F238E27FC236}">
                      <a16:creationId xmlns:a16="http://schemas.microsoft.com/office/drawing/2014/main" id="{9723F68A-5C16-8D19-7FEA-A01A223A1508}"/>
                    </a:ext>
                  </a:extLst>
                </p:cNvPr>
                <p:cNvSpPr/>
                <p:nvPr/>
              </p:nvSpPr>
              <p:spPr bwMode="auto">
                <a:xfrm>
                  <a:off x="5223492" y="2926558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70" name="Oval 9269">
                  <a:extLst>
                    <a:ext uri="{FF2B5EF4-FFF2-40B4-BE49-F238E27FC236}">
                      <a16:creationId xmlns:a16="http://schemas.microsoft.com/office/drawing/2014/main" id="{AD4921B8-903D-F06F-5EC9-A01887F415AE}"/>
                    </a:ext>
                  </a:extLst>
                </p:cNvPr>
                <p:cNvSpPr/>
                <p:nvPr/>
              </p:nvSpPr>
              <p:spPr bwMode="auto">
                <a:xfrm>
                  <a:off x="5254050" y="2927127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71" name="Oval 9270">
                  <a:extLst>
                    <a:ext uri="{FF2B5EF4-FFF2-40B4-BE49-F238E27FC236}">
                      <a16:creationId xmlns:a16="http://schemas.microsoft.com/office/drawing/2014/main" id="{9BD56C3A-AD96-BF2E-148E-877F29D4AED0}"/>
                    </a:ext>
                  </a:extLst>
                </p:cNvPr>
                <p:cNvSpPr/>
                <p:nvPr/>
              </p:nvSpPr>
              <p:spPr bwMode="auto">
                <a:xfrm>
                  <a:off x="5263575" y="2965524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72" name="Oval 9271">
                  <a:extLst>
                    <a:ext uri="{FF2B5EF4-FFF2-40B4-BE49-F238E27FC236}">
                      <a16:creationId xmlns:a16="http://schemas.microsoft.com/office/drawing/2014/main" id="{A4B696B1-C750-A488-E7AB-E8DFAF31EC27}"/>
                    </a:ext>
                  </a:extLst>
                </p:cNvPr>
                <p:cNvSpPr/>
                <p:nvPr/>
              </p:nvSpPr>
              <p:spPr bwMode="auto">
                <a:xfrm>
                  <a:off x="5513369" y="3006983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73" name="Oval 9272">
                  <a:extLst>
                    <a:ext uri="{FF2B5EF4-FFF2-40B4-BE49-F238E27FC236}">
                      <a16:creationId xmlns:a16="http://schemas.microsoft.com/office/drawing/2014/main" id="{539CA9A8-D869-6DE3-39D5-1D13742C8589}"/>
                    </a:ext>
                  </a:extLst>
                </p:cNvPr>
                <p:cNvSpPr/>
                <p:nvPr/>
              </p:nvSpPr>
              <p:spPr bwMode="auto">
                <a:xfrm>
                  <a:off x="5832179" y="3006453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74" name="Oval 9273">
                  <a:extLst>
                    <a:ext uri="{FF2B5EF4-FFF2-40B4-BE49-F238E27FC236}">
                      <a16:creationId xmlns:a16="http://schemas.microsoft.com/office/drawing/2014/main" id="{8FCBBDC6-2418-6CF2-595B-832F6E9D6A9A}"/>
                    </a:ext>
                  </a:extLst>
                </p:cNvPr>
                <p:cNvSpPr/>
                <p:nvPr/>
              </p:nvSpPr>
              <p:spPr bwMode="auto">
                <a:xfrm>
                  <a:off x="5859604" y="3012697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75" name="Oval 9274">
                  <a:extLst>
                    <a:ext uri="{FF2B5EF4-FFF2-40B4-BE49-F238E27FC236}">
                      <a16:creationId xmlns:a16="http://schemas.microsoft.com/office/drawing/2014/main" id="{236991B5-319A-043A-2CD3-956B03367C05}"/>
                    </a:ext>
                  </a:extLst>
                </p:cNvPr>
                <p:cNvSpPr/>
                <p:nvPr/>
              </p:nvSpPr>
              <p:spPr bwMode="auto">
                <a:xfrm>
                  <a:off x="5878074" y="3025473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76" name="Oval 9275">
                  <a:extLst>
                    <a:ext uri="{FF2B5EF4-FFF2-40B4-BE49-F238E27FC236}">
                      <a16:creationId xmlns:a16="http://schemas.microsoft.com/office/drawing/2014/main" id="{59C14E3A-4266-F500-1517-1F7EFE4879AD}"/>
                    </a:ext>
                  </a:extLst>
                </p:cNvPr>
                <p:cNvSpPr/>
                <p:nvPr/>
              </p:nvSpPr>
              <p:spPr bwMode="auto">
                <a:xfrm>
                  <a:off x="5894130" y="3055533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77" name="Oval 9276">
                  <a:extLst>
                    <a:ext uri="{FF2B5EF4-FFF2-40B4-BE49-F238E27FC236}">
                      <a16:creationId xmlns:a16="http://schemas.microsoft.com/office/drawing/2014/main" id="{EB4995A9-89DD-1FEC-991A-6A0B53987149}"/>
                    </a:ext>
                  </a:extLst>
                </p:cNvPr>
                <p:cNvSpPr/>
                <p:nvPr/>
              </p:nvSpPr>
              <p:spPr bwMode="auto">
                <a:xfrm>
                  <a:off x="5928138" y="3069977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78" name="Oval 9277">
                  <a:extLst>
                    <a:ext uri="{FF2B5EF4-FFF2-40B4-BE49-F238E27FC236}">
                      <a16:creationId xmlns:a16="http://schemas.microsoft.com/office/drawing/2014/main" id="{173B7C0D-EF03-6FBD-678F-61BB611BDFBA}"/>
                    </a:ext>
                  </a:extLst>
                </p:cNvPr>
                <p:cNvSpPr/>
                <p:nvPr/>
              </p:nvSpPr>
              <p:spPr bwMode="auto">
                <a:xfrm>
                  <a:off x="5939454" y="3138346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79" name="Oval 9278">
                  <a:extLst>
                    <a:ext uri="{FF2B5EF4-FFF2-40B4-BE49-F238E27FC236}">
                      <a16:creationId xmlns:a16="http://schemas.microsoft.com/office/drawing/2014/main" id="{6E6BC844-BAB2-846D-9319-A53A35D67365}"/>
                    </a:ext>
                  </a:extLst>
                </p:cNvPr>
                <p:cNvSpPr/>
                <p:nvPr/>
              </p:nvSpPr>
              <p:spPr bwMode="auto">
                <a:xfrm>
                  <a:off x="5979489" y="3136665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80" name="Oval 9279">
                  <a:extLst>
                    <a:ext uri="{FF2B5EF4-FFF2-40B4-BE49-F238E27FC236}">
                      <a16:creationId xmlns:a16="http://schemas.microsoft.com/office/drawing/2014/main" id="{C884E349-5AED-3582-65B1-D9E1392EBB83}"/>
                    </a:ext>
                  </a:extLst>
                </p:cNvPr>
                <p:cNvSpPr/>
                <p:nvPr/>
              </p:nvSpPr>
              <p:spPr bwMode="auto">
                <a:xfrm>
                  <a:off x="6217211" y="3161061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81" name="Oval 9280">
                  <a:extLst>
                    <a:ext uri="{FF2B5EF4-FFF2-40B4-BE49-F238E27FC236}">
                      <a16:creationId xmlns:a16="http://schemas.microsoft.com/office/drawing/2014/main" id="{39AA8355-4E07-0ED9-1D70-45E720E3AB57}"/>
                    </a:ext>
                  </a:extLst>
                </p:cNvPr>
                <p:cNvSpPr/>
                <p:nvPr/>
              </p:nvSpPr>
              <p:spPr bwMode="auto">
                <a:xfrm>
                  <a:off x="6461036" y="3162135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82" name="Oval 9281">
                  <a:extLst>
                    <a:ext uri="{FF2B5EF4-FFF2-40B4-BE49-F238E27FC236}">
                      <a16:creationId xmlns:a16="http://schemas.microsoft.com/office/drawing/2014/main" id="{FE0D9C06-2612-842C-7982-D658B47333FE}"/>
                    </a:ext>
                  </a:extLst>
                </p:cNvPr>
                <p:cNvSpPr/>
                <p:nvPr/>
              </p:nvSpPr>
              <p:spPr bwMode="auto">
                <a:xfrm>
                  <a:off x="6555249" y="3187114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83" name="Oval 9282">
                  <a:extLst>
                    <a:ext uri="{FF2B5EF4-FFF2-40B4-BE49-F238E27FC236}">
                      <a16:creationId xmlns:a16="http://schemas.microsoft.com/office/drawing/2014/main" id="{C01121BC-8371-420A-B20C-F94B01E87BAF}"/>
                    </a:ext>
                  </a:extLst>
                </p:cNvPr>
                <p:cNvSpPr/>
                <p:nvPr/>
              </p:nvSpPr>
              <p:spPr bwMode="auto">
                <a:xfrm>
                  <a:off x="6541960" y="3162135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84" name="Oval 9283">
                  <a:extLst>
                    <a:ext uri="{FF2B5EF4-FFF2-40B4-BE49-F238E27FC236}">
                      <a16:creationId xmlns:a16="http://schemas.microsoft.com/office/drawing/2014/main" id="{F6AC7970-031C-89F9-14B4-C0D95CAF4906}"/>
                    </a:ext>
                  </a:extLst>
                </p:cNvPr>
                <p:cNvSpPr/>
                <p:nvPr/>
              </p:nvSpPr>
              <p:spPr bwMode="auto">
                <a:xfrm>
                  <a:off x="6481761" y="3160787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85" name="Oval 9284">
                  <a:extLst>
                    <a:ext uri="{FF2B5EF4-FFF2-40B4-BE49-F238E27FC236}">
                      <a16:creationId xmlns:a16="http://schemas.microsoft.com/office/drawing/2014/main" id="{28664EBD-7FA8-13AE-4AF1-3FC3B5B66873}"/>
                    </a:ext>
                  </a:extLst>
                </p:cNvPr>
                <p:cNvSpPr/>
                <p:nvPr/>
              </p:nvSpPr>
              <p:spPr bwMode="auto">
                <a:xfrm>
                  <a:off x="6517548" y="3158960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86" name="Oval 9285">
                  <a:extLst>
                    <a:ext uri="{FF2B5EF4-FFF2-40B4-BE49-F238E27FC236}">
                      <a16:creationId xmlns:a16="http://schemas.microsoft.com/office/drawing/2014/main" id="{102DF031-971F-9247-7BE0-DA9C60ADE606}"/>
                    </a:ext>
                  </a:extLst>
                </p:cNvPr>
                <p:cNvSpPr/>
                <p:nvPr/>
              </p:nvSpPr>
              <p:spPr bwMode="auto">
                <a:xfrm>
                  <a:off x="6578381" y="3190289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87" name="Oval 9286">
                  <a:extLst>
                    <a:ext uri="{FF2B5EF4-FFF2-40B4-BE49-F238E27FC236}">
                      <a16:creationId xmlns:a16="http://schemas.microsoft.com/office/drawing/2014/main" id="{520C0564-9770-4D3C-C359-BB9717CC9720}"/>
                    </a:ext>
                  </a:extLst>
                </p:cNvPr>
                <p:cNvSpPr/>
                <p:nvPr/>
              </p:nvSpPr>
              <p:spPr bwMode="auto">
                <a:xfrm>
                  <a:off x="6633230" y="3190289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88" name="Oval 9287">
                  <a:extLst>
                    <a:ext uri="{FF2B5EF4-FFF2-40B4-BE49-F238E27FC236}">
                      <a16:creationId xmlns:a16="http://schemas.microsoft.com/office/drawing/2014/main" id="{86DBD63C-B2C8-25D7-00B2-17549763DB9C}"/>
                    </a:ext>
                  </a:extLst>
                </p:cNvPr>
                <p:cNvSpPr/>
                <p:nvPr/>
              </p:nvSpPr>
              <p:spPr bwMode="auto">
                <a:xfrm>
                  <a:off x="6986731" y="3225179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89" name="Oval 9288">
                  <a:extLst>
                    <a:ext uri="{FF2B5EF4-FFF2-40B4-BE49-F238E27FC236}">
                      <a16:creationId xmlns:a16="http://schemas.microsoft.com/office/drawing/2014/main" id="{303D98C6-3C99-79A9-9B27-9A73B6B1EF55}"/>
                    </a:ext>
                  </a:extLst>
                </p:cNvPr>
                <p:cNvSpPr/>
                <p:nvPr/>
              </p:nvSpPr>
              <p:spPr bwMode="auto">
                <a:xfrm>
                  <a:off x="7196866" y="3252603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90" name="Oval 9289">
                  <a:extLst>
                    <a:ext uri="{FF2B5EF4-FFF2-40B4-BE49-F238E27FC236}">
                      <a16:creationId xmlns:a16="http://schemas.microsoft.com/office/drawing/2014/main" id="{3D03E549-87B6-06EB-5CD8-7D14DD0D1391}"/>
                    </a:ext>
                  </a:extLst>
                </p:cNvPr>
                <p:cNvSpPr/>
                <p:nvPr/>
              </p:nvSpPr>
              <p:spPr bwMode="auto">
                <a:xfrm>
                  <a:off x="7378088" y="3260187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91" name="Oval 9290">
                  <a:extLst>
                    <a:ext uri="{FF2B5EF4-FFF2-40B4-BE49-F238E27FC236}">
                      <a16:creationId xmlns:a16="http://schemas.microsoft.com/office/drawing/2014/main" id="{D28C3FC0-43EA-4E0C-D1C3-C35ABBDE44D4}"/>
                    </a:ext>
                  </a:extLst>
                </p:cNvPr>
                <p:cNvSpPr/>
                <p:nvPr/>
              </p:nvSpPr>
              <p:spPr bwMode="auto">
                <a:xfrm>
                  <a:off x="7717813" y="3263362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92" name="Oval 9291">
                  <a:extLst>
                    <a:ext uri="{FF2B5EF4-FFF2-40B4-BE49-F238E27FC236}">
                      <a16:creationId xmlns:a16="http://schemas.microsoft.com/office/drawing/2014/main" id="{74861951-7EF5-05F1-4421-A1FC8F4F84D7}"/>
                    </a:ext>
                  </a:extLst>
                </p:cNvPr>
                <p:cNvSpPr/>
                <p:nvPr/>
              </p:nvSpPr>
              <p:spPr bwMode="auto">
                <a:xfrm>
                  <a:off x="7219528" y="3255778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93" name="Oval 9292">
                  <a:extLst>
                    <a:ext uri="{FF2B5EF4-FFF2-40B4-BE49-F238E27FC236}">
                      <a16:creationId xmlns:a16="http://schemas.microsoft.com/office/drawing/2014/main" id="{55AD6660-68F7-73F9-B909-BB5E2D89AE1A}"/>
                    </a:ext>
                  </a:extLst>
                </p:cNvPr>
                <p:cNvSpPr/>
                <p:nvPr/>
              </p:nvSpPr>
              <p:spPr bwMode="auto">
                <a:xfrm>
                  <a:off x="7276488" y="3256795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94" name="Oval 9293">
                  <a:extLst>
                    <a:ext uri="{FF2B5EF4-FFF2-40B4-BE49-F238E27FC236}">
                      <a16:creationId xmlns:a16="http://schemas.microsoft.com/office/drawing/2014/main" id="{A0921544-47A0-D020-84F0-7B66F08EFC1F}"/>
                    </a:ext>
                  </a:extLst>
                </p:cNvPr>
                <p:cNvSpPr/>
                <p:nvPr/>
              </p:nvSpPr>
              <p:spPr bwMode="auto">
                <a:xfrm>
                  <a:off x="7292815" y="3256945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95" name="Oval 9294">
                  <a:extLst>
                    <a:ext uri="{FF2B5EF4-FFF2-40B4-BE49-F238E27FC236}">
                      <a16:creationId xmlns:a16="http://schemas.microsoft.com/office/drawing/2014/main" id="{5A8CD3FB-9D0C-C914-AB6D-A7182AD2AC55}"/>
                    </a:ext>
                  </a:extLst>
                </p:cNvPr>
                <p:cNvSpPr/>
                <p:nvPr/>
              </p:nvSpPr>
              <p:spPr bwMode="auto">
                <a:xfrm>
                  <a:off x="7858541" y="3299915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96" name="Oval 9295">
                  <a:extLst>
                    <a:ext uri="{FF2B5EF4-FFF2-40B4-BE49-F238E27FC236}">
                      <a16:creationId xmlns:a16="http://schemas.microsoft.com/office/drawing/2014/main" id="{9E8DA77D-0352-2EB8-4E89-A97E50E4905A}"/>
                    </a:ext>
                  </a:extLst>
                </p:cNvPr>
                <p:cNvSpPr/>
                <p:nvPr/>
              </p:nvSpPr>
              <p:spPr bwMode="auto">
                <a:xfrm>
                  <a:off x="7885965" y="3385492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97" name="Oval 9296">
                  <a:extLst>
                    <a:ext uri="{FF2B5EF4-FFF2-40B4-BE49-F238E27FC236}">
                      <a16:creationId xmlns:a16="http://schemas.microsoft.com/office/drawing/2014/main" id="{74E7EADE-E14F-DEB1-7F31-6F71A0433CAB}"/>
                    </a:ext>
                  </a:extLst>
                </p:cNvPr>
                <p:cNvSpPr/>
                <p:nvPr/>
              </p:nvSpPr>
              <p:spPr bwMode="auto">
                <a:xfrm>
                  <a:off x="7933557" y="3380462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98" name="Oval 9297">
                  <a:extLst>
                    <a:ext uri="{FF2B5EF4-FFF2-40B4-BE49-F238E27FC236}">
                      <a16:creationId xmlns:a16="http://schemas.microsoft.com/office/drawing/2014/main" id="{AA9A15BA-39E6-F98C-1B73-67B8F4A66F5D}"/>
                    </a:ext>
                  </a:extLst>
                </p:cNvPr>
                <p:cNvSpPr/>
                <p:nvPr/>
              </p:nvSpPr>
              <p:spPr bwMode="auto">
                <a:xfrm>
                  <a:off x="7966491" y="3435480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99" name="Oval 9298">
                  <a:extLst>
                    <a:ext uri="{FF2B5EF4-FFF2-40B4-BE49-F238E27FC236}">
                      <a16:creationId xmlns:a16="http://schemas.microsoft.com/office/drawing/2014/main" id="{0BEFFE62-4854-D2CA-C8E6-654390B806FF}"/>
                    </a:ext>
                  </a:extLst>
                </p:cNvPr>
                <p:cNvSpPr/>
                <p:nvPr/>
              </p:nvSpPr>
              <p:spPr bwMode="auto">
                <a:xfrm>
                  <a:off x="8541651" y="3476755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00" name="Oval 9299">
                  <a:extLst>
                    <a:ext uri="{FF2B5EF4-FFF2-40B4-BE49-F238E27FC236}">
                      <a16:creationId xmlns:a16="http://schemas.microsoft.com/office/drawing/2014/main" id="{A865DB6B-8A7A-DBCC-B9FF-7614691CD868}"/>
                    </a:ext>
                  </a:extLst>
                </p:cNvPr>
                <p:cNvSpPr/>
                <p:nvPr/>
              </p:nvSpPr>
              <p:spPr bwMode="auto">
                <a:xfrm>
                  <a:off x="8581202" y="3542426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01" name="Oval 9300">
                  <a:extLst>
                    <a:ext uri="{FF2B5EF4-FFF2-40B4-BE49-F238E27FC236}">
                      <a16:creationId xmlns:a16="http://schemas.microsoft.com/office/drawing/2014/main" id="{7724142D-344E-41E6-04BB-71FC92161EC3}"/>
                    </a:ext>
                  </a:extLst>
                </p:cNvPr>
                <p:cNvSpPr/>
                <p:nvPr/>
              </p:nvSpPr>
              <p:spPr bwMode="auto">
                <a:xfrm>
                  <a:off x="8608626" y="3542426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02" name="Oval 9301">
                  <a:extLst>
                    <a:ext uri="{FF2B5EF4-FFF2-40B4-BE49-F238E27FC236}">
                      <a16:creationId xmlns:a16="http://schemas.microsoft.com/office/drawing/2014/main" id="{1DA67763-C22B-5FC6-AB13-A01868A61AA3}"/>
                    </a:ext>
                  </a:extLst>
                </p:cNvPr>
                <p:cNvSpPr/>
                <p:nvPr/>
              </p:nvSpPr>
              <p:spPr bwMode="auto">
                <a:xfrm>
                  <a:off x="8793412" y="3546839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03" name="Oval 9302">
                  <a:extLst>
                    <a:ext uri="{FF2B5EF4-FFF2-40B4-BE49-F238E27FC236}">
                      <a16:creationId xmlns:a16="http://schemas.microsoft.com/office/drawing/2014/main" id="{90D1E397-2108-A8FC-7E38-8B6EA660E1D2}"/>
                    </a:ext>
                  </a:extLst>
                </p:cNvPr>
                <p:cNvSpPr/>
                <p:nvPr/>
              </p:nvSpPr>
              <p:spPr bwMode="auto">
                <a:xfrm>
                  <a:off x="8840401" y="3548776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04" name="Oval 9303">
                  <a:extLst>
                    <a:ext uri="{FF2B5EF4-FFF2-40B4-BE49-F238E27FC236}">
                      <a16:creationId xmlns:a16="http://schemas.microsoft.com/office/drawing/2014/main" id="{E7A4EA5C-9459-05CB-96B4-56E01E8D1C0B}"/>
                    </a:ext>
                  </a:extLst>
                </p:cNvPr>
                <p:cNvSpPr/>
                <p:nvPr/>
              </p:nvSpPr>
              <p:spPr bwMode="auto">
                <a:xfrm>
                  <a:off x="8846375" y="3614470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05" name="Oval 9304">
                  <a:extLst>
                    <a:ext uri="{FF2B5EF4-FFF2-40B4-BE49-F238E27FC236}">
                      <a16:creationId xmlns:a16="http://schemas.microsoft.com/office/drawing/2014/main" id="{A8A09310-9C53-3BE5-B705-E9A33898CF67}"/>
                    </a:ext>
                  </a:extLst>
                </p:cNvPr>
                <p:cNvSpPr/>
                <p:nvPr/>
              </p:nvSpPr>
              <p:spPr bwMode="auto">
                <a:xfrm>
                  <a:off x="9117012" y="3615683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06" name="Oval 9305">
                  <a:extLst>
                    <a:ext uri="{FF2B5EF4-FFF2-40B4-BE49-F238E27FC236}">
                      <a16:creationId xmlns:a16="http://schemas.microsoft.com/office/drawing/2014/main" id="{5AF4A05B-B5E9-1BE3-251C-F023CF221BD3}"/>
                    </a:ext>
                  </a:extLst>
                </p:cNvPr>
                <p:cNvSpPr/>
                <p:nvPr/>
              </p:nvSpPr>
              <p:spPr bwMode="auto">
                <a:xfrm>
                  <a:off x="9347732" y="3612914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07" name="Oval 9306">
                  <a:extLst>
                    <a:ext uri="{FF2B5EF4-FFF2-40B4-BE49-F238E27FC236}">
                      <a16:creationId xmlns:a16="http://schemas.microsoft.com/office/drawing/2014/main" id="{14FFED3F-A17C-4399-5F2C-9DB3BCF85C23}"/>
                    </a:ext>
                  </a:extLst>
                </p:cNvPr>
                <p:cNvSpPr/>
                <p:nvPr/>
              </p:nvSpPr>
              <p:spPr bwMode="auto">
                <a:xfrm>
                  <a:off x="10073604" y="3920148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08" name="Oval 9307">
                  <a:extLst>
                    <a:ext uri="{FF2B5EF4-FFF2-40B4-BE49-F238E27FC236}">
                      <a16:creationId xmlns:a16="http://schemas.microsoft.com/office/drawing/2014/main" id="{E5F518E2-0CAD-E6D6-45F5-1B68FC46C6B9}"/>
                    </a:ext>
                  </a:extLst>
                </p:cNvPr>
                <p:cNvSpPr/>
                <p:nvPr/>
              </p:nvSpPr>
              <p:spPr bwMode="auto">
                <a:xfrm>
                  <a:off x="11002525" y="3925450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09" name="Oval 9308">
                  <a:extLst>
                    <a:ext uri="{FF2B5EF4-FFF2-40B4-BE49-F238E27FC236}">
                      <a16:creationId xmlns:a16="http://schemas.microsoft.com/office/drawing/2014/main" id="{55F5E951-55CB-7F1D-BC06-3C355CB3794B}"/>
                    </a:ext>
                  </a:extLst>
                </p:cNvPr>
                <p:cNvSpPr/>
                <p:nvPr/>
              </p:nvSpPr>
              <p:spPr bwMode="auto">
                <a:xfrm>
                  <a:off x="10421500" y="3921828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10" name="Oval 9309">
                  <a:extLst>
                    <a:ext uri="{FF2B5EF4-FFF2-40B4-BE49-F238E27FC236}">
                      <a16:creationId xmlns:a16="http://schemas.microsoft.com/office/drawing/2014/main" id="{A40C1175-DC17-310A-2C40-22202B0D0DD7}"/>
                    </a:ext>
                  </a:extLst>
                </p:cNvPr>
                <p:cNvSpPr/>
                <p:nvPr/>
              </p:nvSpPr>
              <p:spPr bwMode="auto">
                <a:xfrm>
                  <a:off x="10480869" y="3923323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11" name="Oval 9310">
                  <a:extLst>
                    <a:ext uri="{FF2B5EF4-FFF2-40B4-BE49-F238E27FC236}">
                      <a16:creationId xmlns:a16="http://schemas.microsoft.com/office/drawing/2014/main" id="{B16E6A71-8EFE-96A4-452B-CD432C99A307}"/>
                    </a:ext>
                  </a:extLst>
                </p:cNvPr>
                <p:cNvSpPr/>
                <p:nvPr/>
              </p:nvSpPr>
              <p:spPr bwMode="auto">
                <a:xfrm>
                  <a:off x="10525319" y="3925450"/>
                  <a:ext cx="54849" cy="54849"/>
                </a:xfrm>
                <a:prstGeom prst="ellipse">
                  <a:avLst/>
                </a:prstGeom>
                <a:solidFill>
                  <a:schemeClr val="accent1"/>
                </a:solidFill>
                <a:ln w="0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9241" name="Oval 9240">
              <a:extLst>
                <a:ext uri="{FF2B5EF4-FFF2-40B4-BE49-F238E27FC236}">
                  <a16:creationId xmlns:a16="http://schemas.microsoft.com/office/drawing/2014/main" id="{7A322D89-D677-83B7-F78A-49471E89C61C}"/>
                </a:ext>
              </a:extLst>
            </p:cNvPr>
            <p:cNvSpPr/>
            <p:nvPr/>
          </p:nvSpPr>
          <p:spPr bwMode="auto">
            <a:xfrm>
              <a:off x="1923799" y="1663434"/>
              <a:ext cx="54849" cy="54849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218" name="Rectangle 2">
            <a:extLst>
              <a:ext uri="{FF2B5EF4-FFF2-40B4-BE49-F238E27FC236}">
                <a16:creationId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ASCENT-04/</a:t>
            </a:r>
            <a:r>
              <a:rPr lang="en-US" altLang="en-US" sz="3600" dirty="0"/>
              <a:t>KEYNOTE-D19</a:t>
            </a:r>
            <a:r>
              <a:rPr lang="en-US" dirty="0"/>
              <a:t>: PFS by BICR</a:t>
            </a:r>
            <a:endParaRPr lang="en-US" alt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25C30B9-DB9B-4F0D-825F-3ADFC7E0F7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4675" y="5674848"/>
            <a:ext cx="10877529" cy="724989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altLang="en-US" sz="2200" dirty="0"/>
              <a:t>PFS by investigator assessment was consistent with that by BICR 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altLang="en-US" sz="2200" dirty="0"/>
              <a:t>Median follow-up: 14.0 mo (range: 0.1-28.6)</a:t>
            </a:r>
          </a:p>
        </p:txBody>
      </p:sp>
      <p:sp>
        <p:nvSpPr>
          <p:cNvPr id="9221" name="Text Box 11">
            <a:extLst>
              <a:ext uri="{FF2B5EF4-FFF2-40B4-BE49-F238E27FC236}">
                <a16:creationId xmlns:a16="http://schemas.microsoft.com/office/drawing/2014/main" id="{0B865CED-4EF9-403A-B72A-0302F40D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273" y="6377273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Tolaney. ASCO 2025. Abstr LBA109.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Reproduced with permission.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Group 3">
            <a:extLst>
              <a:ext uri="{FF2B5EF4-FFF2-40B4-BE49-F238E27FC236}">
                <a16:creationId xmlns:a16="http://schemas.microsoft.com/office/drawing/2014/main" id="{2DCF0A79-3178-1129-587D-E0DD121079DA}"/>
              </a:ext>
            </a:extLst>
          </p:cNvPr>
          <p:cNvGraphicFramePr>
            <a:graphicFrameLocks/>
          </p:cNvGraphicFramePr>
          <p:nvPr/>
        </p:nvGraphicFramePr>
        <p:xfrm>
          <a:off x="6925733" y="1311198"/>
          <a:ext cx="4848756" cy="1737440"/>
        </p:xfrm>
        <a:graphic>
          <a:graphicData uri="http://schemas.openxmlformats.org/drawingml/2006/table">
            <a:tbl>
              <a:tblPr/>
              <a:tblGrid>
                <a:gridCol w="2222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3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SG + Pembro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221)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CT + Pembro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222)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Events, n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063443"/>
                  </a:ext>
                </a:extLst>
              </a:tr>
              <a:tr h="160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PFS, mo 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11.2 (9.3-16.7)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7.8 (7.3-9.3)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6-mo PFS, % 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 (65-77)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63 (56-69)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12-mo PFS, % 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48 (41-56)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 (26-40)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FE4B72E-AC82-6401-0143-A61B7C1A3068}"/>
              </a:ext>
            </a:extLst>
          </p:cNvPr>
          <p:cNvSpPr txBox="1"/>
          <p:nvPr/>
        </p:nvSpPr>
        <p:spPr bwMode="auto">
          <a:xfrm>
            <a:off x="1992535" y="4131705"/>
            <a:ext cx="63062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DA1BB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560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HR: 0.65 (95% CI: 0.51-0.84);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455560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55560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&lt;.001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3562E5-9773-2213-D76B-2861FB06D5F2}"/>
              </a:ext>
            </a:extLst>
          </p:cNvPr>
          <p:cNvCxnSpPr>
            <a:cxnSpLocks/>
          </p:cNvCxnSpPr>
          <p:nvPr/>
        </p:nvCxnSpPr>
        <p:spPr bwMode="auto">
          <a:xfrm>
            <a:off x="1938745" y="1699708"/>
            <a:ext cx="0" cy="288305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21464E-CF49-4037-BC11-692F0CC54A41}"/>
              </a:ext>
            </a:extLst>
          </p:cNvPr>
          <p:cNvCxnSpPr>
            <a:cxnSpLocks/>
          </p:cNvCxnSpPr>
          <p:nvPr/>
        </p:nvCxnSpPr>
        <p:spPr bwMode="auto">
          <a:xfrm>
            <a:off x="1938745" y="4582758"/>
            <a:ext cx="9281481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D172D2-957B-54EF-A868-959841635F97}"/>
              </a:ext>
            </a:extLst>
          </p:cNvPr>
          <p:cNvCxnSpPr>
            <a:cxnSpLocks/>
          </p:cNvCxnSpPr>
          <p:nvPr/>
        </p:nvCxnSpPr>
        <p:spPr bwMode="auto">
          <a:xfrm flipH="1">
            <a:off x="1871831" y="1699708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A34EB3-D57B-332D-0B76-0769B23ABAD0}"/>
              </a:ext>
            </a:extLst>
          </p:cNvPr>
          <p:cNvCxnSpPr>
            <a:cxnSpLocks/>
          </p:cNvCxnSpPr>
          <p:nvPr/>
        </p:nvCxnSpPr>
        <p:spPr bwMode="auto">
          <a:xfrm flipH="1">
            <a:off x="1871831" y="2276318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BBB129-E3B4-6794-3BAE-765BEB6EE2A2}"/>
              </a:ext>
            </a:extLst>
          </p:cNvPr>
          <p:cNvCxnSpPr>
            <a:cxnSpLocks/>
          </p:cNvCxnSpPr>
          <p:nvPr/>
        </p:nvCxnSpPr>
        <p:spPr bwMode="auto">
          <a:xfrm flipH="1">
            <a:off x="1871831" y="2852928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65FA8C-A87D-FD78-22FE-D0B5B4A1FAAD}"/>
              </a:ext>
            </a:extLst>
          </p:cNvPr>
          <p:cNvCxnSpPr>
            <a:cxnSpLocks/>
          </p:cNvCxnSpPr>
          <p:nvPr/>
        </p:nvCxnSpPr>
        <p:spPr bwMode="auto">
          <a:xfrm flipH="1">
            <a:off x="1871831" y="3429538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5D89DE-462C-DC5B-906E-84ED9236655B}"/>
              </a:ext>
            </a:extLst>
          </p:cNvPr>
          <p:cNvCxnSpPr>
            <a:cxnSpLocks/>
          </p:cNvCxnSpPr>
          <p:nvPr/>
        </p:nvCxnSpPr>
        <p:spPr bwMode="auto">
          <a:xfrm flipH="1">
            <a:off x="1871831" y="4006148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EE02B0-5756-01DD-4E62-94AF6A19C54D}"/>
              </a:ext>
            </a:extLst>
          </p:cNvPr>
          <p:cNvCxnSpPr>
            <a:cxnSpLocks/>
          </p:cNvCxnSpPr>
          <p:nvPr/>
        </p:nvCxnSpPr>
        <p:spPr bwMode="auto">
          <a:xfrm flipH="1">
            <a:off x="1871831" y="4582758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72FD50-465A-70D8-F51A-F2DD7D803CD7}"/>
              </a:ext>
            </a:extLst>
          </p:cNvPr>
          <p:cNvCxnSpPr>
            <a:cxnSpLocks/>
          </p:cNvCxnSpPr>
          <p:nvPr/>
        </p:nvCxnSpPr>
        <p:spPr bwMode="auto">
          <a:xfrm>
            <a:off x="1938745" y="458275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3800FC-0A91-63EB-DDAD-065889FF85E7}"/>
              </a:ext>
            </a:extLst>
          </p:cNvPr>
          <p:cNvCxnSpPr>
            <a:cxnSpLocks/>
          </p:cNvCxnSpPr>
          <p:nvPr/>
        </p:nvCxnSpPr>
        <p:spPr bwMode="auto">
          <a:xfrm>
            <a:off x="2652705" y="458275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70FB22-620B-E815-D986-7E80A185B0E4}"/>
              </a:ext>
            </a:extLst>
          </p:cNvPr>
          <p:cNvCxnSpPr>
            <a:cxnSpLocks/>
          </p:cNvCxnSpPr>
          <p:nvPr/>
        </p:nvCxnSpPr>
        <p:spPr bwMode="auto">
          <a:xfrm>
            <a:off x="3366665" y="458275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1A5BD34-577D-4AEC-6A2D-7B9CC7073F54}"/>
              </a:ext>
            </a:extLst>
          </p:cNvPr>
          <p:cNvCxnSpPr>
            <a:cxnSpLocks/>
          </p:cNvCxnSpPr>
          <p:nvPr/>
        </p:nvCxnSpPr>
        <p:spPr bwMode="auto">
          <a:xfrm>
            <a:off x="4080625" y="458275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4B4C34-42C9-2014-ACF8-FB9FE2237DFC}"/>
              </a:ext>
            </a:extLst>
          </p:cNvPr>
          <p:cNvCxnSpPr>
            <a:cxnSpLocks/>
          </p:cNvCxnSpPr>
          <p:nvPr/>
        </p:nvCxnSpPr>
        <p:spPr bwMode="auto">
          <a:xfrm>
            <a:off x="4794585" y="458275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2E8EB7-44DB-E964-A6BC-EF9DC9C515CF}"/>
              </a:ext>
            </a:extLst>
          </p:cNvPr>
          <p:cNvCxnSpPr>
            <a:cxnSpLocks/>
          </p:cNvCxnSpPr>
          <p:nvPr/>
        </p:nvCxnSpPr>
        <p:spPr bwMode="auto">
          <a:xfrm>
            <a:off x="5508545" y="458275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064D8CC-EC00-67BC-C34C-E0534AD6A5E4}"/>
              </a:ext>
            </a:extLst>
          </p:cNvPr>
          <p:cNvCxnSpPr>
            <a:cxnSpLocks/>
          </p:cNvCxnSpPr>
          <p:nvPr/>
        </p:nvCxnSpPr>
        <p:spPr bwMode="auto">
          <a:xfrm>
            <a:off x="6222505" y="458275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7A644A0-F0EF-C2A8-6297-91049D609D23}"/>
              </a:ext>
            </a:extLst>
          </p:cNvPr>
          <p:cNvCxnSpPr>
            <a:cxnSpLocks/>
          </p:cNvCxnSpPr>
          <p:nvPr/>
        </p:nvCxnSpPr>
        <p:spPr bwMode="auto">
          <a:xfrm>
            <a:off x="6936465" y="458275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C323FA8-29D0-D924-9A81-247F9416A2C1}"/>
              </a:ext>
            </a:extLst>
          </p:cNvPr>
          <p:cNvCxnSpPr>
            <a:cxnSpLocks/>
          </p:cNvCxnSpPr>
          <p:nvPr/>
        </p:nvCxnSpPr>
        <p:spPr bwMode="auto">
          <a:xfrm>
            <a:off x="7650425" y="458275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6292B09-660D-FC5A-88A3-0FAE65F8F226}"/>
              </a:ext>
            </a:extLst>
          </p:cNvPr>
          <p:cNvCxnSpPr>
            <a:cxnSpLocks/>
          </p:cNvCxnSpPr>
          <p:nvPr/>
        </p:nvCxnSpPr>
        <p:spPr bwMode="auto">
          <a:xfrm>
            <a:off x="8364385" y="458275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F44144E-8E6B-9C0C-5476-1674D1C4CBAF}"/>
              </a:ext>
            </a:extLst>
          </p:cNvPr>
          <p:cNvCxnSpPr>
            <a:cxnSpLocks/>
          </p:cNvCxnSpPr>
          <p:nvPr/>
        </p:nvCxnSpPr>
        <p:spPr bwMode="auto">
          <a:xfrm>
            <a:off x="9078345" y="458275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80AA456-7635-2E01-2F83-89B40217195C}"/>
              </a:ext>
            </a:extLst>
          </p:cNvPr>
          <p:cNvCxnSpPr>
            <a:cxnSpLocks/>
          </p:cNvCxnSpPr>
          <p:nvPr/>
        </p:nvCxnSpPr>
        <p:spPr bwMode="auto">
          <a:xfrm>
            <a:off x="9792305" y="458275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50A2DF4-B5A9-6EEC-72C5-4BEAEE42A277}"/>
              </a:ext>
            </a:extLst>
          </p:cNvPr>
          <p:cNvCxnSpPr>
            <a:cxnSpLocks/>
          </p:cNvCxnSpPr>
          <p:nvPr/>
        </p:nvCxnSpPr>
        <p:spPr bwMode="auto">
          <a:xfrm>
            <a:off x="10506265" y="458275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9AF213E-8F13-FC4F-8FB1-0A7F8DF35779}"/>
              </a:ext>
            </a:extLst>
          </p:cNvPr>
          <p:cNvCxnSpPr>
            <a:cxnSpLocks/>
          </p:cNvCxnSpPr>
          <p:nvPr/>
        </p:nvCxnSpPr>
        <p:spPr bwMode="auto">
          <a:xfrm>
            <a:off x="11220226" y="4582758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563C0C4-568A-7C51-53BB-27B43CCE4B57}"/>
              </a:ext>
            </a:extLst>
          </p:cNvPr>
          <p:cNvCxnSpPr/>
          <p:nvPr/>
        </p:nvCxnSpPr>
        <p:spPr bwMode="auto">
          <a:xfrm flipV="1">
            <a:off x="4087906" y="2140772"/>
            <a:ext cx="0" cy="2441986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7C4F431-BC06-C17B-BE0A-91A2EABF1589}"/>
              </a:ext>
            </a:extLst>
          </p:cNvPr>
          <p:cNvCxnSpPr>
            <a:cxnSpLocks/>
          </p:cNvCxnSpPr>
          <p:nvPr/>
        </p:nvCxnSpPr>
        <p:spPr bwMode="auto">
          <a:xfrm flipV="1">
            <a:off x="6233263" y="2852928"/>
            <a:ext cx="0" cy="172983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Freeform 36">
            <a:extLst>
              <a:ext uri="{FF2B5EF4-FFF2-40B4-BE49-F238E27FC236}">
                <a16:creationId xmlns:a16="http://schemas.microsoft.com/office/drawing/2014/main" id="{D319250C-AE97-D4D1-4B89-10334EBC4852}"/>
              </a:ext>
            </a:extLst>
          </p:cNvPr>
          <p:cNvSpPr/>
          <p:nvPr/>
        </p:nvSpPr>
        <p:spPr bwMode="auto">
          <a:xfrm>
            <a:off x="1947134" y="3130475"/>
            <a:ext cx="2721685" cy="1452283"/>
          </a:xfrm>
          <a:custGeom>
            <a:avLst/>
            <a:gdLst>
              <a:gd name="connsiteX0" fmla="*/ 0 w 2721685"/>
              <a:gd name="connsiteY0" fmla="*/ 0 h 1452283"/>
              <a:gd name="connsiteX1" fmla="*/ 2721685 w 2721685"/>
              <a:gd name="connsiteY1" fmla="*/ 0 h 1452283"/>
              <a:gd name="connsiteX2" fmla="*/ 2721685 w 2721685"/>
              <a:gd name="connsiteY2" fmla="*/ 1452283 h 145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1685" h="1452283">
                <a:moveTo>
                  <a:pt x="0" y="0"/>
                </a:moveTo>
                <a:lnTo>
                  <a:pt x="2721685" y="0"/>
                </a:lnTo>
                <a:lnTo>
                  <a:pt x="2721685" y="1452283"/>
                </a:lnTo>
              </a:path>
            </a:pathLst>
          </a:custGeom>
          <a:noFill/>
          <a:ln w="28575">
            <a:solidFill>
              <a:schemeClr val="accent3"/>
            </a:solidFill>
            <a:prstDash val="sysDot"/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DC08156B-8F73-AA4D-C05A-401D4D1704F7}"/>
              </a:ext>
            </a:extLst>
          </p:cNvPr>
          <p:cNvSpPr/>
          <p:nvPr/>
        </p:nvSpPr>
        <p:spPr bwMode="auto">
          <a:xfrm>
            <a:off x="4668819" y="3130475"/>
            <a:ext cx="1280160" cy="1441525"/>
          </a:xfrm>
          <a:custGeom>
            <a:avLst/>
            <a:gdLst>
              <a:gd name="connsiteX0" fmla="*/ 0 w 1280160"/>
              <a:gd name="connsiteY0" fmla="*/ 0 h 1441525"/>
              <a:gd name="connsiteX1" fmla="*/ 1280160 w 1280160"/>
              <a:gd name="connsiteY1" fmla="*/ 0 h 1441525"/>
              <a:gd name="connsiteX2" fmla="*/ 1280160 w 1280160"/>
              <a:gd name="connsiteY2" fmla="*/ 1441525 h 144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0160" h="1441525">
                <a:moveTo>
                  <a:pt x="0" y="0"/>
                </a:moveTo>
                <a:lnTo>
                  <a:pt x="1280160" y="0"/>
                </a:lnTo>
                <a:lnTo>
                  <a:pt x="1280160" y="1441525"/>
                </a:lnTo>
              </a:path>
            </a:pathLst>
          </a:custGeom>
          <a:noFill/>
          <a:ln w="28575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34789B-BAAD-554F-1770-563F4DB704BB}"/>
              </a:ext>
            </a:extLst>
          </p:cNvPr>
          <p:cNvSpPr txBox="1"/>
          <p:nvPr/>
        </p:nvSpPr>
        <p:spPr bwMode="auto">
          <a:xfrm>
            <a:off x="3711388" y="1792590"/>
            <a:ext cx="7745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 mo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F37602-A208-37D7-D08D-6FF8B5C04F75}"/>
              </a:ext>
            </a:extLst>
          </p:cNvPr>
          <p:cNvSpPr txBox="1"/>
          <p:nvPr/>
        </p:nvSpPr>
        <p:spPr bwMode="auto">
          <a:xfrm>
            <a:off x="5767864" y="2506228"/>
            <a:ext cx="9307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mo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B65D80-D1B1-5A2C-5671-7042869CCD00}"/>
              </a:ext>
            </a:extLst>
          </p:cNvPr>
          <p:cNvSpPr txBox="1"/>
          <p:nvPr/>
        </p:nvSpPr>
        <p:spPr bwMode="auto">
          <a:xfrm>
            <a:off x="1935839" y="4814149"/>
            <a:ext cx="92843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Time (Mo)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90E3BF-A999-CD10-7823-F6E26F123FF0}"/>
              </a:ext>
            </a:extLst>
          </p:cNvPr>
          <p:cNvSpPr txBox="1"/>
          <p:nvPr/>
        </p:nvSpPr>
        <p:spPr bwMode="auto">
          <a:xfrm rot="16200000">
            <a:off x="-261638" y="2986994"/>
            <a:ext cx="29439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PFS Probability (%)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985401E-1733-7533-C935-CDCDB54B24A7}"/>
              </a:ext>
            </a:extLst>
          </p:cNvPr>
          <p:cNvSpPr txBox="1"/>
          <p:nvPr/>
        </p:nvSpPr>
        <p:spPr bwMode="auto">
          <a:xfrm>
            <a:off x="1354932" y="1507765"/>
            <a:ext cx="570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933F18-53E0-4AC9-B166-6C105C6B99F1}"/>
              </a:ext>
            </a:extLst>
          </p:cNvPr>
          <p:cNvSpPr txBox="1"/>
          <p:nvPr/>
        </p:nvSpPr>
        <p:spPr bwMode="auto">
          <a:xfrm>
            <a:off x="1354932" y="2085831"/>
            <a:ext cx="570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441126-06A9-D950-21A3-9F5511B3D594}"/>
              </a:ext>
            </a:extLst>
          </p:cNvPr>
          <p:cNvSpPr txBox="1"/>
          <p:nvPr/>
        </p:nvSpPr>
        <p:spPr bwMode="auto">
          <a:xfrm>
            <a:off x="1354932" y="2663897"/>
            <a:ext cx="570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D0C658D-D34D-4986-E79E-FE309FFCE313}"/>
              </a:ext>
            </a:extLst>
          </p:cNvPr>
          <p:cNvSpPr txBox="1"/>
          <p:nvPr/>
        </p:nvSpPr>
        <p:spPr bwMode="auto">
          <a:xfrm>
            <a:off x="1354932" y="3241963"/>
            <a:ext cx="570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BB9F80-75DE-C213-0B74-F51D1ABBB690}"/>
              </a:ext>
            </a:extLst>
          </p:cNvPr>
          <p:cNvSpPr txBox="1"/>
          <p:nvPr/>
        </p:nvSpPr>
        <p:spPr bwMode="auto">
          <a:xfrm>
            <a:off x="1354932" y="3820029"/>
            <a:ext cx="570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1F350F-4925-5A36-2CA7-62A86735CC3A}"/>
              </a:ext>
            </a:extLst>
          </p:cNvPr>
          <p:cNvSpPr txBox="1"/>
          <p:nvPr/>
        </p:nvSpPr>
        <p:spPr bwMode="auto">
          <a:xfrm>
            <a:off x="1354932" y="4398093"/>
            <a:ext cx="570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CA7E64-7DD2-4922-4EAD-1E8835C8E0E2}"/>
              </a:ext>
            </a:extLst>
          </p:cNvPr>
          <p:cNvSpPr txBox="1"/>
          <p:nvPr/>
        </p:nvSpPr>
        <p:spPr bwMode="auto">
          <a:xfrm>
            <a:off x="1656747" y="4572000"/>
            <a:ext cx="570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9A68A9F-F712-8AFB-0336-82DA65FDEBA2}"/>
              </a:ext>
            </a:extLst>
          </p:cNvPr>
          <p:cNvSpPr txBox="1"/>
          <p:nvPr/>
        </p:nvSpPr>
        <p:spPr bwMode="auto">
          <a:xfrm>
            <a:off x="2370096" y="4572000"/>
            <a:ext cx="570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22D97E-A95B-764D-602E-DDD2BEC474C7}"/>
              </a:ext>
            </a:extLst>
          </p:cNvPr>
          <p:cNvSpPr txBox="1"/>
          <p:nvPr/>
        </p:nvSpPr>
        <p:spPr bwMode="auto">
          <a:xfrm>
            <a:off x="3083445" y="4572000"/>
            <a:ext cx="570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DF00E63-0BDE-1FF4-7C27-423EE61CD19E}"/>
              </a:ext>
            </a:extLst>
          </p:cNvPr>
          <p:cNvSpPr txBox="1"/>
          <p:nvPr/>
        </p:nvSpPr>
        <p:spPr bwMode="auto">
          <a:xfrm>
            <a:off x="3796794" y="4572000"/>
            <a:ext cx="570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0813C76-0734-0A3B-DB96-AEE1100DBA23}"/>
              </a:ext>
            </a:extLst>
          </p:cNvPr>
          <p:cNvSpPr txBox="1"/>
          <p:nvPr/>
        </p:nvSpPr>
        <p:spPr bwMode="auto">
          <a:xfrm>
            <a:off x="4510143" y="4572000"/>
            <a:ext cx="570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D1DEB5-8846-4E9B-36F3-B8030664476F}"/>
              </a:ext>
            </a:extLst>
          </p:cNvPr>
          <p:cNvSpPr txBox="1"/>
          <p:nvPr/>
        </p:nvSpPr>
        <p:spPr bwMode="auto">
          <a:xfrm>
            <a:off x="5223492" y="4572000"/>
            <a:ext cx="570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C671AA-30CD-4889-10EC-08717D4B8CC9}"/>
              </a:ext>
            </a:extLst>
          </p:cNvPr>
          <p:cNvSpPr txBox="1"/>
          <p:nvPr/>
        </p:nvSpPr>
        <p:spPr bwMode="auto">
          <a:xfrm>
            <a:off x="5936841" y="4572000"/>
            <a:ext cx="570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03CED4-DB94-6AF8-E598-B6BE37295CE2}"/>
              </a:ext>
            </a:extLst>
          </p:cNvPr>
          <p:cNvSpPr txBox="1"/>
          <p:nvPr/>
        </p:nvSpPr>
        <p:spPr bwMode="auto">
          <a:xfrm>
            <a:off x="6650190" y="4572000"/>
            <a:ext cx="570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635F96-D2AD-088F-FB91-CD43AEEADB2A}"/>
              </a:ext>
            </a:extLst>
          </p:cNvPr>
          <p:cNvSpPr txBox="1"/>
          <p:nvPr/>
        </p:nvSpPr>
        <p:spPr bwMode="auto">
          <a:xfrm>
            <a:off x="7363539" y="4572000"/>
            <a:ext cx="570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A5834F6-FF60-A89F-3004-61E45258C506}"/>
              </a:ext>
            </a:extLst>
          </p:cNvPr>
          <p:cNvSpPr txBox="1"/>
          <p:nvPr/>
        </p:nvSpPr>
        <p:spPr bwMode="auto">
          <a:xfrm>
            <a:off x="8076888" y="4572000"/>
            <a:ext cx="570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26E330-3F56-D13D-3FAB-38413D2BAB76}"/>
              </a:ext>
            </a:extLst>
          </p:cNvPr>
          <p:cNvSpPr txBox="1"/>
          <p:nvPr/>
        </p:nvSpPr>
        <p:spPr bwMode="auto">
          <a:xfrm>
            <a:off x="8790237" y="4572000"/>
            <a:ext cx="570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25BC80D-2F51-CF96-AB20-D84261FDB788}"/>
              </a:ext>
            </a:extLst>
          </p:cNvPr>
          <p:cNvSpPr txBox="1"/>
          <p:nvPr/>
        </p:nvSpPr>
        <p:spPr bwMode="auto">
          <a:xfrm>
            <a:off x="9503586" y="4572000"/>
            <a:ext cx="570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07BD613-EAD4-DA05-9019-1FEBF445C7D5}"/>
              </a:ext>
            </a:extLst>
          </p:cNvPr>
          <p:cNvSpPr txBox="1"/>
          <p:nvPr/>
        </p:nvSpPr>
        <p:spPr bwMode="auto">
          <a:xfrm>
            <a:off x="10216935" y="4572000"/>
            <a:ext cx="570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7288CB6-0B86-D0F7-50B5-727042973DF0}"/>
              </a:ext>
            </a:extLst>
          </p:cNvPr>
          <p:cNvSpPr txBox="1"/>
          <p:nvPr/>
        </p:nvSpPr>
        <p:spPr bwMode="auto">
          <a:xfrm>
            <a:off x="10930287" y="4572000"/>
            <a:ext cx="570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91901A3-6BB8-738D-6367-0D58738ADDED}"/>
              </a:ext>
            </a:extLst>
          </p:cNvPr>
          <p:cNvSpPr txBox="1"/>
          <p:nvPr/>
        </p:nvSpPr>
        <p:spPr bwMode="auto">
          <a:xfrm>
            <a:off x="208229" y="5020456"/>
            <a:ext cx="28533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Patients Still at Risk, n (Events)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SG + Pembro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Chemo + Pembro</a:t>
            </a:r>
          </a:p>
        </p:txBody>
      </p:sp>
      <p:sp>
        <p:nvSpPr>
          <p:cNvPr id="9216" name="TextBox 9215">
            <a:extLst>
              <a:ext uri="{FF2B5EF4-FFF2-40B4-BE49-F238E27FC236}">
                <a16:creationId xmlns:a16="http://schemas.microsoft.com/office/drawing/2014/main" id="{4F7F8E10-8668-B988-25AF-B6DA2627D450}"/>
              </a:ext>
            </a:extLst>
          </p:cNvPr>
          <p:cNvSpPr txBox="1"/>
          <p:nvPr/>
        </p:nvSpPr>
        <p:spPr bwMode="auto">
          <a:xfrm>
            <a:off x="1519241" y="5194778"/>
            <a:ext cx="886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221 (0)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222 (0)</a:t>
            </a:r>
          </a:p>
        </p:txBody>
      </p:sp>
      <p:sp>
        <p:nvSpPr>
          <p:cNvPr id="9217" name="TextBox 9216">
            <a:extLst>
              <a:ext uri="{FF2B5EF4-FFF2-40B4-BE49-F238E27FC236}">
                <a16:creationId xmlns:a16="http://schemas.microsoft.com/office/drawing/2014/main" id="{B733B920-3E53-4A06-5FE5-3780ED92D49A}"/>
              </a:ext>
            </a:extLst>
          </p:cNvPr>
          <p:cNvSpPr txBox="1"/>
          <p:nvPr/>
        </p:nvSpPr>
        <p:spPr bwMode="auto">
          <a:xfrm>
            <a:off x="2230922" y="5194778"/>
            <a:ext cx="886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 (11)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191 (21)</a:t>
            </a:r>
          </a:p>
        </p:txBody>
      </p:sp>
      <p:sp>
        <p:nvSpPr>
          <p:cNvPr id="9220" name="TextBox 9219">
            <a:extLst>
              <a:ext uri="{FF2B5EF4-FFF2-40B4-BE49-F238E27FC236}">
                <a16:creationId xmlns:a16="http://schemas.microsoft.com/office/drawing/2014/main" id="{4CC67F56-F567-F784-A0E4-AF8DB3F204E5}"/>
              </a:ext>
            </a:extLst>
          </p:cNvPr>
          <p:cNvSpPr txBox="1"/>
          <p:nvPr/>
        </p:nvSpPr>
        <p:spPr bwMode="auto">
          <a:xfrm>
            <a:off x="2942603" y="5194778"/>
            <a:ext cx="886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174 (33)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159 (48)</a:t>
            </a:r>
          </a:p>
        </p:txBody>
      </p:sp>
      <p:sp>
        <p:nvSpPr>
          <p:cNvPr id="9222" name="TextBox 9221">
            <a:extLst>
              <a:ext uri="{FF2B5EF4-FFF2-40B4-BE49-F238E27FC236}">
                <a16:creationId xmlns:a16="http://schemas.microsoft.com/office/drawing/2014/main" id="{2ADB8B79-995C-B115-A216-5E6B4F1F01B7}"/>
              </a:ext>
            </a:extLst>
          </p:cNvPr>
          <p:cNvSpPr txBox="1"/>
          <p:nvPr/>
        </p:nvSpPr>
        <p:spPr bwMode="auto">
          <a:xfrm>
            <a:off x="3654284" y="5194778"/>
            <a:ext cx="886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142 (59)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123 (76)</a:t>
            </a:r>
          </a:p>
        </p:txBody>
      </p:sp>
      <p:sp>
        <p:nvSpPr>
          <p:cNvPr id="9223" name="TextBox 9222">
            <a:extLst>
              <a:ext uri="{FF2B5EF4-FFF2-40B4-BE49-F238E27FC236}">
                <a16:creationId xmlns:a16="http://schemas.microsoft.com/office/drawing/2014/main" id="{39E1B110-A3B7-5504-1E00-D195BF919A88}"/>
              </a:ext>
            </a:extLst>
          </p:cNvPr>
          <p:cNvSpPr txBox="1"/>
          <p:nvPr/>
        </p:nvSpPr>
        <p:spPr bwMode="auto">
          <a:xfrm>
            <a:off x="4365965" y="5194778"/>
            <a:ext cx="886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105 (75)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88 (102)</a:t>
            </a:r>
          </a:p>
        </p:txBody>
      </p:sp>
      <p:sp>
        <p:nvSpPr>
          <p:cNvPr id="9224" name="TextBox 9223">
            <a:extLst>
              <a:ext uri="{FF2B5EF4-FFF2-40B4-BE49-F238E27FC236}">
                <a16:creationId xmlns:a16="http://schemas.microsoft.com/office/drawing/2014/main" id="{5259FCA9-6873-32F9-25AF-DBDE315F32B0}"/>
              </a:ext>
            </a:extLst>
          </p:cNvPr>
          <p:cNvSpPr txBox="1"/>
          <p:nvPr/>
        </p:nvSpPr>
        <p:spPr bwMode="auto">
          <a:xfrm>
            <a:off x="5077646" y="5194778"/>
            <a:ext cx="886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78 (89)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59 (120)</a:t>
            </a:r>
          </a:p>
        </p:txBody>
      </p:sp>
      <p:sp>
        <p:nvSpPr>
          <p:cNvPr id="9225" name="TextBox 9224">
            <a:extLst>
              <a:ext uri="{FF2B5EF4-FFF2-40B4-BE49-F238E27FC236}">
                <a16:creationId xmlns:a16="http://schemas.microsoft.com/office/drawing/2014/main" id="{ED2FB25C-BB06-E69F-C116-F447A741769F}"/>
              </a:ext>
            </a:extLst>
          </p:cNvPr>
          <p:cNvSpPr txBox="1"/>
          <p:nvPr/>
        </p:nvSpPr>
        <p:spPr bwMode="auto">
          <a:xfrm>
            <a:off x="5789327" y="5194778"/>
            <a:ext cx="886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58 (96)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40 (128)</a:t>
            </a:r>
          </a:p>
        </p:txBody>
      </p:sp>
      <p:sp>
        <p:nvSpPr>
          <p:cNvPr id="9226" name="TextBox 9225">
            <a:extLst>
              <a:ext uri="{FF2B5EF4-FFF2-40B4-BE49-F238E27FC236}">
                <a16:creationId xmlns:a16="http://schemas.microsoft.com/office/drawing/2014/main" id="{2BF68D60-D595-507E-141E-927C0D28415E}"/>
              </a:ext>
            </a:extLst>
          </p:cNvPr>
          <p:cNvSpPr txBox="1"/>
          <p:nvPr/>
        </p:nvSpPr>
        <p:spPr bwMode="auto">
          <a:xfrm>
            <a:off x="6501008" y="5194778"/>
            <a:ext cx="886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42 (98)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29 (134)</a:t>
            </a:r>
          </a:p>
        </p:txBody>
      </p:sp>
      <p:sp>
        <p:nvSpPr>
          <p:cNvPr id="9227" name="TextBox 9226">
            <a:extLst>
              <a:ext uri="{FF2B5EF4-FFF2-40B4-BE49-F238E27FC236}">
                <a16:creationId xmlns:a16="http://schemas.microsoft.com/office/drawing/2014/main" id="{D26D8718-51F4-37B8-8FEB-44C4501CCE25}"/>
              </a:ext>
            </a:extLst>
          </p:cNvPr>
          <p:cNvSpPr txBox="1"/>
          <p:nvPr/>
        </p:nvSpPr>
        <p:spPr bwMode="auto">
          <a:xfrm>
            <a:off x="7212689" y="5194778"/>
            <a:ext cx="886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34 (99)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21 (135)</a:t>
            </a:r>
          </a:p>
        </p:txBody>
      </p:sp>
      <p:sp>
        <p:nvSpPr>
          <p:cNvPr id="9228" name="TextBox 9227">
            <a:extLst>
              <a:ext uri="{FF2B5EF4-FFF2-40B4-BE49-F238E27FC236}">
                <a16:creationId xmlns:a16="http://schemas.microsoft.com/office/drawing/2014/main" id="{93C863D2-90E2-EBB9-9B64-6917604FDEDB}"/>
              </a:ext>
            </a:extLst>
          </p:cNvPr>
          <p:cNvSpPr txBox="1"/>
          <p:nvPr/>
        </p:nvSpPr>
        <p:spPr bwMode="auto">
          <a:xfrm>
            <a:off x="7924370" y="5194778"/>
            <a:ext cx="886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22 (103)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13 (137)</a:t>
            </a:r>
          </a:p>
        </p:txBody>
      </p:sp>
      <p:sp>
        <p:nvSpPr>
          <p:cNvPr id="9229" name="TextBox 9228">
            <a:extLst>
              <a:ext uri="{FF2B5EF4-FFF2-40B4-BE49-F238E27FC236}">
                <a16:creationId xmlns:a16="http://schemas.microsoft.com/office/drawing/2014/main" id="{52110579-0121-0ADC-E899-6211A87348D4}"/>
              </a:ext>
            </a:extLst>
          </p:cNvPr>
          <p:cNvSpPr txBox="1"/>
          <p:nvPr/>
        </p:nvSpPr>
        <p:spPr bwMode="auto">
          <a:xfrm>
            <a:off x="8636051" y="5194778"/>
            <a:ext cx="886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11 (106)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 (138)</a:t>
            </a:r>
          </a:p>
        </p:txBody>
      </p:sp>
      <p:sp>
        <p:nvSpPr>
          <p:cNvPr id="9230" name="TextBox 9229">
            <a:extLst>
              <a:ext uri="{FF2B5EF4-FFF2-40B4-BE49-F238E27FC236}">
                <a16:creationId xmlns:a16="http://schemas.microsoft.com/office/drawing/2014/main" id="{254F2C3B-0850-4A80-2EF9-991688F0CCF1}"/>
              </a:ext>
            </a:extLst>
          </p:cNvPr>
          <p:cNvSpPr txBox="1"/>
          <p:nvPr/>
        </p:nvSpPr>
        <p:spPr bwMode="auto">
          <a:xfrm>
            <a:off x="9347732" y="5194778"/>
            <a:ext cx="886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 (109)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(138)</a:t>
            </a:r>
          </a:p>
        </p:txBody>
      </p:sp>
      <p:sp>
        <p:nvSpPr>
          <p:cNvPr id="9231" name="TextBox 9230">
            <a:extLst>
              <a:ext uri="{FF2B5EF4-FFF2-40B4-BE49-F238E27FC236}">
                <a16:creationId xmlns:a16="http://schemas.microsoft.com/office/drawing/2014/main" id="{185FDC01-8AF8-D96C-E3C7-865AB99078FD}"/>
              </a:ext>
            </a:extLst>
          </p:cNvPr>
          <p:cNvSpPr txBox="1"/>
          <p:nvPr/>
        </p:nvSpPr>
        <p:spPr bwMode="auto">
          <a:xfrm>
            <a:off x="10059413" y="5194778"/>
            <a:ext cx="886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 (109)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(139)</a:t>
            </a:r>
          </a:p>
        </p:txBody>
      </p:sp>
      <p:sp>
        <p:nvSpPr>
          <p:cNvPr id="9232" name="TextBox 9231">
            <a:extLst>
              <a:ext uri="{FF2B5EF4-FFF2-40B4-BE49-F238E27FC236}">
                <a16:creationId xmlns:a16="http://schemas.microsoft.com/office/drawing/2014/main" id="{905ED132-B314-1B60-0E3B-6761EF2FDD1F}"/>
              </a:ext>
            </a:extLst>
          </p:cNvPr>
          <p:cNvSpPr txBox="1"/>
          <p:nvPr/>
        </p:nvSpPr>
        <p:spPr bwMode="auto">
          <a:xfrm>
            <a:off x="10771089" y="5194778"/>
            <a:ext cx="886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 (109)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 (140)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C35666-009B-8AB5-8F7D-49F3C3F50939}"/>
              </a:ext>
            </a:extLst>
          </p:cNvPr>
          <p:cNvSpPr txBox="1"/>
          <p:nvPr/>
        </p:nvSpPr>
        <p:spPr bwMode="auto">
          <a:xfrm>
            <a:off x="8824512" y="6240258"/>
            <a:ext cx="3106756" cy="466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9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FB46D-551B-26B4-FA99-66602AF2E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E73ED-5FE4-10CF-725D-B32A9EB7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ASCENT-04/</a:t>
            </a:r>
            <a:r>
              <a:rPr lang="en-US" altLang="en-US" sz="3600" dirty="0"/>
              <a:t>KEYNOTE-D19</a:t>
            </a:r>
            <a:r>
              <a:rPr lang="en-US" dirty="0"/>
              <a:t>: </a:t>
            </a:r>
            <a:r>
              <a:rPr lang="en-US" altLang="en-US" sz="3600" dirty="0"/>
              <a:t>PFS by BICR, by Subgroup</a:t>
            </a:r>
            <a:br>
              <a:rPr lang="en-US" altLang="en-US" sz="3600" dirty="0"/>
            </a:br>
            <a:endParaRPr lang="en-US" dirty="0"/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8F501FA8-1BC2-F72D-FA94-73E3D8D02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Tolaney. ASCO 2025. Abstr LBA109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387000E9-16DF-538A-DAF1-70B668FF4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96" y="6132656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Data cutoff: December 22, 2023.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8304EB-0EF0-C05F-B492-E263817F9EA0}"/>
              </a:ext>
            </a:extLst>
          </p:cNvPr>
          <p:cNvGraphicFramePr>
            <a:graphicFrameLocks noGrp="1"/>
          </p:cNvGraphicFramePr>
          <p:nvPr/>
        </p:nvGraphicFramePr>
        <p:xfrm>
          <a:off x="709796" y="906330"/>
          <a:ext cx="10772407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747">
                  <a:extLst>
                    <a:ext uri="{9D8B030D-6E8A-4147-A177-3AD203B41FA5}">
                      <a16:colId xmlns:a16="http://schemas.microsoft.com/office/drawing/2014/main" val="835097411"/>
                    </a:ext>
                  </a:extLst>
                </a:gridCol>
                <a:gridCol w="2322709">
                  <a:extLst>
                    <a:ext uri="{9D8B030D-6E8A-4147-A177-3AD203B41FA5}">
                      <a16:colId xmlns:a16="http://schemas.microsoft.com/office/drawing/2014/main" val="2645735001"/>
                    </a:ext>
                  </a:extLst>
                </a:gridCol>
                <a:gridCol w="709856">
                  <a:extLst>
                    <a:ext uri="{9D8B030D-6E8A-4147-A177-3AD203B41FA5}">
                      <a16:colId xmlns:a16="http://schemas.microsoft.com/office/drawing/2014/main" val="1422898386"/>
                    </a:ext>
                  </a:extLst>
                </a:gridCol>
                <a:gridCol w="1548497">
                  <a:extLst>
                    <a:ext uri="{9D8B030D-6E8A-4147-A177-3AD203B41FA5}">
                      <a16:colId xmlns:a16="http://schemas.microsoft.com/office/drawing/2014/main" val="4050379857"/>
                    </a:ext>
                  </a:extLst>
                </a:gridCol>
                <a:gridCol w="709856">
                  <a:extLst>
                    <a:ext uri="{9D8B030D-6E8A-4147-A177-3AD203B41FA5}">
                      <a16:colId xmlns:a16="http://schemas.microsoft.com/office/drawing/2014/main" val="499468284"/>
                    </a:ext>
                  </a:extLst>
                </a:gridCol>
                <a:gridCol w="1436042">
                  <a:extLst>
                    <a:ext uri="{9D8B030D-6E8A-4147-A177-3AD203B41FA5}">
                      <a16:colId xmlns:a16="http://schemas.microsoft.com/office/drawing/2014/main" val="3661908532"/>
                    </a:ext>
                  </a:extLst>
                </a:gridCol>
                <a:gridCol w="1842700">
                  <a:extLst>
                    <a:ext uri="{9D8B030D-6E8A-4147-A177-3AD203B41FA5}">
                      <a16:colId xmlns:a16="http://schemas.microsoft.com/office/drawing/2014/main" val="2560876574"/>
                    </a:ext>
                  </a:extLst>
                </a:gridCol>
              </a:tblGrid>
              <a:tr h="119545">
                <a:tc rowSpan="2" gridSpan="2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Characteristic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SG + Pembro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CT + Pembro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 (95% CI)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09324"/>
                  </a:ext>
                </a:extLst>
              </a:tr>
              <a:tr h="206487">
                <a:tc gridSpan="2"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Median PFS,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 (95% CI)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Median PFS, Mo (95% CI)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81553"/>
                  </a:ext>
                </a:extLst>
              </a:tr>
              <a:tr h="119545">
                <a:tc gridSpan="2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11.2 (9.3-16.7)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7.8 (7.3-9.3)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0.66 (0.51-0.85)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999884"/>
                  </a:ext>
                </a:extLst>
              </a:tr>
              <a:tr h="20648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&lt;65 yr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≥65 yr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163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11.3 (9.3-16.8)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11.1 (7.5-NR)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165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7.5 (7.0-9.2)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9.3 (7.3-13.2)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0.61 (0.45-0.82)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0.85 (0.52-1.39)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430003"/>
                  </a:ext>
                </a:extLst>
              </a:tr>
              <a:tr h="20648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ECOG PS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158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12.9 (9.3-16.8)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9.2 (7.5-18.3)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154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8.7 (7.3-9.9)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7.5 (5.6-9.3)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0.65 (0.48-0.88)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0.66 (0.43-1.03)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663615"/>
                  </a:ext>
                </a:extLst>
              </a:tr>
              <a:tr h="20648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Geographic region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US/Canada/W Europe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11.7 (7.5-19.4)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11.2 (9.3-16.7)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7.4 (5.7-9.9)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8.4 (7.4-9.3)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0.65 (0.43-0.98)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0.66 (0.48-0.91)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368704"/>
                  </a:ext>
                </a:extLst>
              </a:tr>
              <a:tr h="29342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Curative tx-free interval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 novo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Recurrence 6-12 mo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Recurrence ≥12 mo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8.1 (7.3-18.6)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9.9 (5.7-16.8)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16.6 (11.0-NR)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7.7 (6.1-11.9)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7.2 (4.4-9.1)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8.7 (7.3-10.8)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0.89 (0.59-1.34)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0.62 (0.36-1.08)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0.52 (0.35-0.76)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379813"/>
                  </a:ext>
                </a:extLst>
              </a:tr>
              <a:tr h="29342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Prior (neo)adjuvant 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anti–PD-1/PD-L1 therapy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7.5 (0.9-NR)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11.7 (9.3-16.8)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6.6 (2.1-NR)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7.8 (7.4-9.3)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1.08 (0.31-3.75)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0.65 (0.50-0.84)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709590"/>
                  </a:ext>
                </a:extLst>
              </a:tr>
              <a:tr h="206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CT selected prior to randomization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Taxane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Gem/carbo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116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11.1 (8.6-16.7)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11.3 (9.2-21.2)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9.2 (7.2-12.9)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7.4 (6.9-9.0)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0.82 (0.58-1.17)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0.52 (0.36-0.75)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76199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40E8D73-F97F-7AA8-C244-4DA90B30DE11}"/>
              </a:ext>
            </a:extLst>
          </p:cNvPr>
          <p:cNvSpPr txBox="1"/>
          <p:nvPr/>
        </p:nvSpPr>
        <p:spPr bwMode="auto">
          <a:xfrm>
            <a:off x="8824512" y="6240258"/>
            <a:ext cx="3106756" cy="466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43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ASCENT-04/</a:t>
            </a:r>
            <a:r>
              <a:rPr lang="en-US" altLang="en-US" sz="3600" dirty="0"/>
              <a:t>KEYNOTE-D19</a:t>
            </a:r>
            <a:r>
              <a:rPr lang="en-US" dirty="0"/>
              <a:t>: Response by BICR and OS</a:t>
            </a:r>
            <a:endParaRPr lang="en-US" alt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25C30B9-DB9B-4F0D-825F-3ADFC7E0F7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4675" y="5674351"/>
            <a:ext cx="10877529" cy="57712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en-US" sz="1800" dirty="0"/>
              <a:t>OS data immature (26% of events reached)</a:t>
            </a:r>
          </a:p>
          <a:p>
            <a:pPr>
              <a:spcAft>
                <a:spcPts val="0"/>
              </a:spcAft>
            </a:pPr>
            <a:r>
              <a:rPr lang="en-US" altLang="en-US" sz="1800" dirty="0"/>
              <a:t>81% of patients in CT + pembrolizumab arm who received subsequent treatment got SG</a:t>
            </a:r>
          </a:p>
        </p:txBody>
      </p:sp>
      <p:sp>
        <p:nvSpPr>
          <p:cNvPr id="9221" name="Text Box 11">
            <a:extLst>
              <a:ext uri="{FF2B5EF4-FFF2-40B4-BE49-F238E27FC236}">
                <a16:creationId xmlns:a16="http://schemas.microsoft.com/office/drawing/2014/main" id="{0B865CED-4EF9-403A-B72A-0302F40D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Tolaney. ASCO 2025. Abstr LBA109.</a:t>
            </a:r>
          </a:p>
        </p:txBody>
      </p:sp>
      <p:graphicFrame>
        <p:nvGraphicFramePr>
          <p:cNvPr id="2" name="Group 3">
            <a:extLst>
              <a:ext uri="{FF2B5EF4-FFF2-40B4-BE49-F238E27FC236}">
                <a16:creationId xmlns:a16="http://schemas.microsoft.com/office/drawing/2014/main" id="{F62235F4-00E7-CCC4-06BD-7E0E79E553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656424"/>
              </p:ext>
            </p:extLst>
          </p:nvPr>
        </p:nvGraphicFramePr>
        <p:xfrm>
          <a:off x="723899" y="1271699"/>
          <a:ext cx="10758302" cy="4389248"/>
        </p:xfrm>
        <a:graphic>
          <a:graphicData uri="http://schemas.openxmlformats.org/drawingml/2006/table">
            <a:tbl>
              <a:tblPr/>
              <a:tblGrid>
                <a:gridCol w="4835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1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Outcome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SG + Pembro (n = 221)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CT + Pembro (n = 222)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ORR, % 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 (52.9-66.3)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 (46.4-59.9)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25"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Stratified OR 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 (0.9-1.9)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361574"/>
                  </a:ext>
                </a:extLst>
              </a:tr>
              <a:tr h="1144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Best overall response, n (%)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CR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SD</a:t>
                      </a:r>
                    </a:p>
                    <a:p>
                      <a:pPr marL="630237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0000"/>
                        <a:buFont typeface="System Font Regular"/>
                        <a:buChar char="−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SD ≥6 mo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PD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 (13)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 (47)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 (32)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 (10)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(4)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 (5)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 (8)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 (45)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 (32)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 (13)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 (12)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(4)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TTR, mo (range)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 (1.0-9.3)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 (1.1-11.4)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DoR, mo 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16.5 (12.7-19.5)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9.2 (7.6-11.3)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712315"/>
                  </a:ext>
                </a:extLst>
              </a:tr>
              <a:tr h="368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OS, mo (95% CI)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Events, n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NR (25.6-NR)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NR (NR-NR)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153781"/>
                  </a:ext>
                </a:extLst>
              </a:tr>
              <a:tr h="213425"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HR 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0.89 (0.62-1.29)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3714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97D26D-0B3E-0C84-3ECF-8DF8E6BAE586}"/>
              </a:ext>
            </a:extLst>
          </p:cNvPr>
          <p:cNvSpPr txBox="1"/>
          <p:nvPr/>
        </p:nvSpPr>
        <p:spPr bwMode="auto">
          <a:xfrm>
            <a:off x="8879594" y="6385740"/>
            <a:ext cx="3051673" cy="3214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FE93A9-64EC-AA47-31DA-F1F405DAF025}"/>
              </a:ext>
            </a:extLst>
          </p:cNvPr>
          <p:cNvSpPr txBox="1"/>
          <p:nvPr/>
        </p:nvSpPr>
        <p:spPr bwMode="auto">
          <a:xfrm>
            <a:off x="10774496" y="5982159"/>
            <a:ext cx="1211856" cy="4480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7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759" y="238127"/>
            <a:ext cx="10872444" cy="1103313"/>
          </a:xfrm>
        </p:spPr>
        <p:txBody>
          <a:bodyPr/>
          <a:lstStyle/>
          <a:p>
            <a:r>
              <a:rPr lang="en-US" dirty="0"/>
              <a:t>ASCENT-04/</a:t>
            </a:r>
            <a:r>
              <a:rPr lang="en-US" altLang="en-US" dirty="0"/>
              <a:t>KEYNOTE-D19</a:t>
            </a:r>
            <a:r>
              <a:rPr lang="en-US" dirty="0"/>
              <a:t>: Safety</a:t>
            </a:r>
            <a:endParaRPr lang="en-US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644CB3-0900-78FB-3D24-816E2A980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7076" y="1512888"/>
            <a:ext cx="4787154" cy="4651375"/>
          </a:xfrm>
        </p:spPr>
        <p:txBody>
          <a:bodyPr/>
          <a:lstStyle/>
          <a:p>
            <a:r>
              <a:rPr lang="en-US" sz="2400" dirty="0"/>
              <a:t>Median treatment duration longer with SG + pembrolizumab vs with CT + pembrolizumab</a:t>
            </a:r>
          </a:p>
          <a:p>
            <a:pPr lvl="1"/>
            <a:r>
              <a:rPr lang="en-US" sz="2200" dirty="0"/>
              <a:t>Median duration of SG + pembro </a:t>
            </a:r>
          </a:p>
          <a:p>
            <a:pPr lvl="2"/>
            <a:r>
              <a:rPr lang="en-US" sz="2000" dirty="0"/>
              <a:t>SG: 8.9 mo (95% CI: 0-27.1)</a:t>
            </a:r>
          </a:p>
          <a:p>
            <a:pPr lvl="2"/>
            <a:r>
              <a:rPr lang="en-US" sz="2000" dirty="0"/>
              <a:t>Pembro: 8.5 mo (95% CI: 0-26.8)</a:t>
            </a:r>
          </a:p>
          <a:p>
            <a:pPr lvl="1"/>
            <a:r>
              <a:rPr lang="en-US" sz="2200" dirty="0"/>
              <a:t>Median duration of CT + pembro</a:t>
            </a:r>
          </a:p>
          <a:p>
            <a:pPr lvl="2"/>
            <a:r>
              <a:rPr lang="en-US" sz="2000" dirty="0"/>
              <a:t>CT: 6.2 mo (95% CI: 0-26.3)</a:t>
            </a:r>
          </a:p>
          <a:p>
            <a:pPr lvl="2"/>
            <a:r>
              <a:rPr lang="en-US" sz="2000" dirty="0"/>
              <a:t>Pembro: 6.4 mo (95% CI: 0-25.6)</a:t>
            </a:r>
          </a:p>
        </p:txBody>
      </p:sp>
      <p:sp>
        <p:nvSpPr>
          <p:cNvPr id="9221" name="Text Box 11">
            <a:extLst>
              <a:ext uri="{FF2B5EF4-FFF2-40B4-BE49-F238E27FC236}">
                <a16:creationId xmlns:a16="http://schemas.microsoft.com/office/drawing/2014/main" id="{0B865CED-4EF9-403A-B72A-0302F40D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Tolaney. ASCO 2025. Abstr LBA109. </a:t>
            </a:r>
          </a:p>
        </p:txBody>
      </p:sp>
      <p:graphicFrame>
        <p:nvGraphicFramePr>
          <p:cNvPr id="3" name="Group 3">
            <a:extLst>
              <a:ext uri="{FF2B5EF4-FFF2-40B4-BE49-F238E27FC236}">
                <a16:creationId xmlns:a16="http://schemas.microsoft.com/office/drawing/2014/main" id="{44899934-AA14-CD01-FC97-BCF6B6B2B2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715050"/>
              </p:ext>
            </p:extLst>
          </p:nvPr>
        </p:nvGraphicFramePr>
        <p:xfrm>
          <a:off x="723900" y="1603376"/>
          <a:ext cx="6329831" cy="4206352"/>
        </p:xfrm>
        <a:graphic>
          <a:graphicData uri="http://schemas.openxmlformats.org/drawingml/2006/table">
            <a:tbl>
              <a:tblPr/>
              <a:tblGrid>
                <a:gridCol w="312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Event, n (%)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SG + Pembro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221)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CT + Pembro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222)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TEAE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Grade ≥3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220 (&gt;99)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158 (71)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219 (&gt;99)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154 (70)</a:t>
                      </a:r>
                      <a:endParaRPr kumimoji="0" lang="en-US" sz="1800" b="0" i="0" u="none" strike="noStrike" kern="1200" cap="none" normalizeH="0" baseline="3000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Treatment-emergent SAE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Treatment-related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 (38)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 (28)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 (31)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 (19)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TEAE leading to treatment d/c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 (12)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 (31)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225628"/>
                  </a:ext>
                </a:extLst>
              </a:tr>
              <a:tr h="222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TEAE leading to dose interruption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171 (77)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162 (74)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100561"/>
                  </a:ext>
                </a:extLst>
              </a:tr>
              <a:tr h="222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TEAE leading to dose reduction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 (35)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 (44)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698633"/>
                  </a:ext>
                </a:extLst>
              </a:tr>
              <a:tr h="222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TEAE leading to death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Treatment-related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(3)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(1)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(3)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(&lt;1)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1621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0B82A66-51A3-3777-C267-5FBB62116D7C}"/>
              </a:ext>
            </a:extLst>
          </p:cNvPr>
          <p:cNvSpPr txBox="1"/>
          <p:nvPr/>
        </p:nvSpPr>
        <p:spPr bwMode="auto">
          <a:xfrm>
            <a:off x="8824512" y="6240258"/>
            <a:ext cx="3106756" cy="466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50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ASCENT-04/</a:t>
            </a:r>
            <a:r>
              <a:rPr lang="en-US" altLang="en-US" sz="3600" dirty="0"/>
              <a:t>KEYNOTE-D19</a:t>
            </a:r>
            <a:r>
              <a:rPr lang="en-US" dirty="0"/>
              <a:t>: Most Frequent TEAEs</a:t>
            </a:r>
            <a:endParaRPr lang="en-US" altLang="en-US" dirty="0"/>
          </a:p>
        </p:txBody>
      </p:sp>
      <p:sp>
        <p:nvSpPr>
          <p:cNvPr id="9221" name="Text Box 11">
            <a:extLst>
              <a:ext uri="{FF2B5EF4-FFF2-40B4-BE49-F238E27FC236}">
                <a16:creationId xmlns:a16="http://schemas.microsoft.com/office/drawing/2014/main" id="{0B865CED-4EF9-403A-B72A-0302F40D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Tolaney. ASCO 2025. Abstr LBA109.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Reproduced with permission.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3ED0954-E5DA-BE13-CD3B-BCFECC159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435990"/>
              </p:ext>
            </p:extLst>
          </p:nvPr>
        </p:nvGraphicFramePr>
        <p:xfrm>
          <a:off x="510448" y="1546575"/>
          <a:ext cx="2421863" cy="436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863">
                  <a:extLst>
                    <a:ext uri="{9D8B030D-6E8A-4147-A177-3AD203B41FA5}">
                      <a16:colId xmlns:a16="http://schemas.microsoft.com/office/drawing/2014/main" val="748279846"/>
                    </a:ext>
                  </a:extLst>
                </a:gridCol>
              </a:tblGrid>
              <a:tr h="259956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Neutropenia</a:t>
                      </a:r>
                    </a:p>
                  </a:txBody>
                  <a:tcPr marL="97484" marR="97484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6251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Fatigue</a:t>
                      </a:r>
                    </a:p>
                  </a:txBody>
                  <a:tcPr marL="97484" marR="974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50145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Nausea</a:t>
                      </a:r>
                    </a:p>
                  </a:txBody>
                  <a:tcPr marL="97484" marR="974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73046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Diarrhea</a:t>
                      </a:r>
                    </a:p>
                  </a:txBody>
                  <a:tcPr marL="97484" marR="974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9464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Anemia</a:t>
                      </a:r>
                    </a:p>
                  </a:txBody>
                  <a:tcPr marL="97484" marR="974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571424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Alopecia</a:t>
                      </a:r>
                    </a:p>
                  </a:txBody>
                  <a:tcPr marL="97484" marR="974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9702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Constipation</a:t>
                      </a:r>
                    </a:p>
                  </a:txBody>
                  <a:tcPr marL="97484" marR="974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18622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ALT increased</a:t>
                      </a:r>
                    </a:p>
                  </a:txBody>
                  <a:tcPr marL="97484" marR="974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616274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Vomiting</a:t>
                      </a:r>
                    </a:p>
                  </a:txBody>
                  <a:tcPr marL="97484" marR="974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90931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Headache</a:t>
                      </a:r>
                    </a:p>
                  </a:txBody>
                  <a:tcPr marL="97484" marR="974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66452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AST increased</a:t>
                      </a:r>
                    </a:p>
                  </a:txBody>
                  <a:tcPr marL="97484" marR="974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88131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Rash</a:t>
                      </a:r>
                    </a:p>
                  </a:txBody>
                  <a:tcPr marL="97484" marR="974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231675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Leukopenia</a:t>
                      </a:r>
                    </a:p>
                  </a:txBody>
                  <a:tcPr marL="97484" marR="974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3094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Thrombocytopenia</a:t>
                      </a:r>
                    </a:p>
                  </a:txBody>
                  <a:tcPr marL="97484" marR="974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982475"/>
                  </a:ext>
                </a:extLst>
              </a:tr>
              <a:tr h="519912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Peripheral neuropathy</a:t>
                      </a:r>
                    </a:p>
                  </a:txBody>
                  <a:tcPr marL="97484" marR="974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44317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29FEB1-EBAB-32EA-1383-6CB1A908B0A2}"/>
              </a:ext>
            </a:extLst>
          </p:cNvPr>
          <p:cNvCxnSpPr/>
          <p:nvPr/>
        </p:nvCxnSpPr>
        <p:spPr bwMode="auto">
          <a:xfrm>
            <a:off x="3015111" y="5659486"/>
            <a:ext cx="7218381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4D989-24F9-7600-6C58-14621BBD0811}"/>
              </a:ext>
            </a:extLst>
          </p:cNvPr>
          <p:cNvCxnSpPr>
            <a:cxnSpLocks/>
          </p:cNvCxnSpPr>
          <p:nvPr/>
        </p:nvCxnSpPr>
        <p:spPr bwMode="auto">
          <a:xfrm>
            <a:off x="3025868" y="565948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6B8ABD-A1B6-1C42-3969-4BAFA9CA1FA4}"/>
              </a:ext>
            </a:extLst>
          </p:cNvPr>
          <p:cNvCxnSpPr>
            <a:cxnSpLocks/>
          </p:cNvCxnSpPr>
          <p:nvPr/>
        </p:nvCxnSpPr>
        <p:spPr bwMode="auto">
          <a:xfrm>
            <a:off x="3925476" y="565948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19AAC5-56F2-968E-7CD6-940E4D752875}"/>
              </a:ext>
            </a:extLst>
          </p:cNvPr>
          <p:cNvCxnSpPr>
            <a:cxnSpLocks/>
          </p:cNvCxnSpPr>
          <p:nvPr/>
        </p:nvCxnSpPr>
        <p:spPr bwMode="auto">
          <a:xfrm>
            <a:off x="4825084" y="565948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610F57-79EA-7A76-1007-CC1F1ACD1921}"/>
              </a:ext>
            </a:extLst>
          </p:cNvPr>
          <p:cNvCxnSpPr>
            <a:cxnSpLocks/>
          </p:cNvCxnSpPr>
          <p:nvPr/>
        </p:nvCxnSpPr>
        <p:spPr bwMode="auto">
          <a:xfrm>
            <a:off x="5724692" y="565948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A18B18-61AA-3F16-9764-B9D039A3F29B}"/>
              </a:ext>
            </a:extLst>
          </p:cNvPr>
          <p:cNvCxnSpPr>
            <a:cxnSpLocks/>
          </p:cNvCxnSpPr>
          <p:nvPr/>
        </p:nvCxnSpPr>
        <p:spPr bwMode="auto">
          <a:xfrm>
            <a:off x="6624300" y="565948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E2E33B-A555-3427-7350-9A41E0BE80EC}"/>
              </a:ext>
            </a:extLst>
          </p:cNvPr>
          <p:cNvCxnSpPr>
            <a:cxnSpLocks/>
          </p:cNvCxnSpPr>
          <p:nvPr/>
        </p:nvCxnSpPr>
        <p:spPr bwMode="auto">
          <a:xfrm>
            <a:off x="7523908" y="565948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54C406-4858-BD23-82BA-8D43DC85B8D1}"/>
              </a:ext>
            </a:extLst>
          </p:cNvPr>
          <p:cNvCxnSpPr>
            <a:cxnSpLocks/>
          </p:cNvCxnSpPr>
          <p:nvPr/>
        </p:nvCxnSpPr>
        <p:spPr bwMode="auto">
          <a:xfrm>
            <a:off x="8423516" y="565948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06F931-6E94-8675-247A-228BAD0C8EA4}"/>
              </a:ext>
            </a:extLst>
          </p:cNvPr>
          <p:cNvCxnSpPr>
            <a:cxnSpLocks/>
          </p:cNvCxnSpPr>
          <p:nvPr/>
        </p:nvCxnSpPr>
        <p:spPr bwMode="auto">
          <a:xfrm>
            <a:off x="9323124" y="565948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FB180F-68D5-5A53-1496-12DC670638BC}"/>
              </a:ext>
            </a:extLst>
          </p:cNvPr>
          <p:cNvCxnSpPr>
            <a:cxnSpLocks/>
          </p:cNvCxnSpPr>
          <p:nvPr/>
        </p:nvCxnSpPr>
        <p:spPr bwMode="auto">
          <a:xfrm>
            <a:off x="10222734" y="5659486"/>
            <a:ext cx="0" cy="64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AE5A022-FF6E-2CAD-D29B-373B9FFBC2E1}"/>
              </a:ext>
            </a:extLst>
          </p:cNvPr>
          <p:cNvSpPr txBox="1"/>
          <p:nvPr/>
        </p:nvSpPr>
        <p:spPr bwMode="auto">
          <a:xfrm>
            <a:off x="3025868" y="6033312"/>
            <a:ext cx="7207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TEAEs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(%)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0037D3-2D86-A6D3-758E-66806053B47F}"/>
              </a:ext>
            </a:extLst>
          </p:cNvPr>
          <p:cNvSpPr txBox="1"/>
          <p:nvPr/>
        </p:nvSpPr>
        <p:spPr bwMode="auto">
          <a:xfrm>
            <a:off x="2789199" y="5647374"/>
            <a:ext cx="4733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9E0A7D-0B02-FF1C-FBFC-66FC6DEE9AF9}"/>
              </a:ext>
            </a:extLst>
          </p:cNvPr>
          <p:cNvSpPr txBox="1"/>
          <p:nvPr/>
        </p:nvSpPr>
        <p:spPr bwMode="auto">
          <a:xfrm>
            <a:off x="3688807" y="5647374"/>
            <a:ext cx="4733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17618B-6E70-4B04-DB7C-3F8792298DA4}"/>
              </a:ext>
            </a:extLst>
          </p:cNvPr>
          <p:cNvSpPr txBox="1"/>
          <p:nvPr/>
        </p:nvSpPr>
        <p:spPr bwMode="auto">
          <a:xfrm>
            <a:off x="4588415" y="5647374"/>
            <a:ext cx="4733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CC5F23-98BA-E1DF-0486-2A8C5C86965C}"/>
              </a:ext>
            </a:extLst>
          </p:cNvPr>
          <p:cNvSpPr txBox="1"/>
          <p:nvPr/>
        </p:nvSpPr>
        <p:spPr bwMode="auto">
          <a:xfrm>
            <a:off x="5488023" y="5647374"/>
            <a:ext cx="4733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0F378E-295C-F48A-165C-3A16C1EA0E7B}"/>
              </a:ext>
            </a:extLst>
          </p:cNvPr>
          <p:cNvSpPr txBox="1"/>
          <p:nvPr/>
        </p:nvSpPr>
        <p:spPr bwMode="auto">
          <a:xfrm>
            <a:off x="6387631" y="5647374"/>
            <a:ext cx="4733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D1C4B9-855F-FDBA-A26A-0B8C6A5070CC}"/>
              </a:ext>
            </a:extLst>
          </p:cNvPr>
          <p:cNvSpPr txBox="1"/>
          <p:nvPr/>
        </p:nvSpPr>
        <p:spPr bwMode="auto">
          <a:xfrm>
            <a:off x="7287239" y="5647374"/>
            <a:ext cx="4733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F39DFE-53CB-586C-9B24-53F7EF6F8550}"/>
              </a:ext>
            </a:extLst>
          </p:cNvPr>
          <p:cNvSpPr txBox="1"/>
          <p:nvPr/>
        </p:nvSpPr>
        <p:spPr bwMode="auto">
          <a:xfrm>
            <a:off x="8186847" y="5647374"/>
            <a:ext cx="4733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8BE4F3-08F2-B0A2-41A0-FF235B5395BB}"/>
              </a:ext>
            </a:extLst>
          </p:cNvPr>
          <p:cNvSpPr txBox="1"/>
          <p:nvPr/>
        </p:nvSpPr>
        <p:spPr bwMode="auto">
          <a:xfrm>
            <a:off x="9086455" y="5647374"/>
            <a:ext cx="4733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A00198-C141-CEED-65A5-051725AE8350}"/>
              </a:ext>
            </a:extLst>
          </p:cNvPr>
          <p:cNvSpPr txBox="1"/>
          <p:nvPr/>
        </p:nvSpPr>
        <p:spPr bwMode="auto">
          <a:xfrm>
            <a:off x="9986064" y="5647374"/>
            <a:ext cx="4733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80</a:t>
            </a:r>
          </a:p>
        </p:txBody>
      </p:sp>
      <p:grpSp>
        <p:nvGrpSpPr>
          <p:cNvPr id="9297" name="Group 9296">
            <a:extLst>
              <a:ext uri="{FF2B5EF4-FFF2-40B4-BE49-F238E27FC236}">
                <a16:creationId xmlns:a16="http://schemas.microsoft.com/office/drawing/2014/main" id="{BD4804BB-5EDE-AD30-C542-A254BEDC995B}"/>
              </a:ext>
            </a:extLst>
          </p:cNvPr>
          <p:cNvGrpSpPr/>
          <p:nvPr/>
        </p:nvGrpSpPr>
        <p:grpSpPr>
          <a:xfrm>
            <a:off x="10222732" y="2295026"/>
            <a:ext cx="1414954" cy="1323439"/>
            <a:chOff x="10553252" y="2369366"/>
            <a:chExt cx="1414954" cy="132343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720F901-A090-235D-C852-DF580AE8FCD6}"/>
                </a:ext>
              </a:extLst>
            </p:cNvPr>
            <p:cNvSpPr txBox="1"/>
            <p:nvPr/>
          </p:nvSpPr>
          <p:spPr bwMode="auto">
            <a:xfrm>
              <a:off x="10683844" y="2369366"/>
              <a:ext cx="128436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Grade ≥3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Any grade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Grade ≥3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Any grade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95D558D-E741-2EB1-0CF7-7818082D2C7B}"/>
                </a:ext>
              </a:extLst>
            </p:cNvPr>
            <p:cNvSpPr/>
            <p:nvPr/>
          </p:nvSpPr>
          <p:spPr bwMode="auto">
            <a:xfrm>
              <a:off x="10553252" y="2495774"/>
              <a:ext cx="152108" cy="152108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C195362-A062-C03D-694B-D58233CF0C8D}"/>
                </a:ext>
              </a:extLst>
            </p:cNvPr>
            <p:cNvSpPr/>
            <p:nvPr/>
          </p:nvSpPr>
          <p:spPr bwMode="auto">
            <a:xfrm>
              <a:off x="10553252" y="2797190"/>
              <a:ext cx="152108" cy="1521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0320186-6430-1309-E34D-D6DB652D1646}"/>
                </a:ext>
              </a:extLst>
            </p:cNvPr>
            <p:cNvSpPr/>
            <p:nvPr/>
          </p:nvSpPr>
          <p:spPr bwMode="auto">
            <a:xfrm>
              <a:off x="10553252" y="3400021"/>
              <a:ext cx="152108" cy="15210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845BC04-2D4A-9B14-537B-73E316574941}"/>
                </a:ext>
              </a:extLst>
            </p:cNvPr>
            <p:cNvSpPr/>
            <p:nvPr/>
          </p:nvSpPr>
          <p:spPr bwMode="auto">
            <a:xfrm>
              <a:off x="10553252" y="3098606"/>
              <a:ext cx="152108" cy="152108"/>
            </a:xfrm>
            <a:prstGeom prst="rect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D1B8995-36E0-2CAC-8A43-BE5940D90A14}"/>
              </a:ext>
            </a:extLst>
          </p:cNvPr>
          <p:cNvSpPr txBox="1"/>
          <p:nvPr/>
        </p:nvSpPr>
        <p:spPr bwMode="auto">
          <a:xfrm>
            <a:off x="2932311" y="4901247"/>
            <a:ext cx="24218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SG + Pembro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(n = 221)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9B0682-9C58-CEC6-181D-F52573B5D8F6}"/>
              </a:ext>
            </a:extLst>
          </p:cNvPr>
          <p:cNvSpPr txBox="1"/>
          <p:nvPr/>
        </p:nvSpPr>
        <p:spPr bwMode="auto">
          <a:xfrm>
            <a:off x="7886912" y="4901247"/>
            <a:ext cx="25159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Chemo + Pembro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(n = 220)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102396C-DCD1-8D75-ED5C-EACFE751F2EB}"/>
              </a:ext>
            </a:extLst>
          </p:cNvPr>
          <p:cNvGrpSpPr/>
          <p:nvPr/>
        </p:nvGrpSpPr>
        <p:grpSpPr>
          <a:xfrm>
            <a:off x="3777746" y="1592565"/>
            <a:ext cx="5486399" cy="199448"/>
            <a:chOff x="3591896" y="1671733"/>
            <a:chExt cx="5486399" cy="19944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5D2B3F3-F016-1F72-2BB4-DE14361FC783}"/>
                </a:ext>
              </a:extLst>
            </p:cNvPr>
            <p:cNvGrpSpPr/>
            <p:nvPr/>
          </p:nvGrpSpPr>
          <p:grpSpPr>
            <a:xfrm>
              <a:off x="3591896" y="1671734"/>
              <a:ext cx="2857317" cy="199447"/>
              <a:chOff x="3591896" y="1682686"/>
              <a:chExt cx="2857317" cy="1994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198D7A7-830F-8558-9946-50E583CA294B}"/>
                  </a:ext>
                </a:extLst>
              </p:cNvPr>
              <p:cNvSpPr/>
              <p:nvPr/>
            </p:nvSpPr>
            <p:spPr bwMode="auto">
              <a:xfrm>
                <a:off x="3591896" y="1682686"/>
                <a:ext cx="2857313" cy="19944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365F79C-EFB8-75A1-0071-8C971473A0F4}"/>
                  </a:ext>
                </a:extLst>
              </p:cNvPr>
              <p:cNvSpPr/>
              <p:nvPr/>
            </p:nvSpPr>
            <p:spPr bwMode="auto">
              <a:xfrm>
                <a:off x="4489877" y="1682686"/>
                <a:ext cx="1959336" cy="199447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5CED777-060F-A5AB-F7EC-11C4FCF87ABD}"/>
                </a:ext>
              </a:extLst>
            </p:cNvPr>
            <p:cNvGrpSpPr/>
            <p:nvPr/>
          </p:nvGrpSpPr>
          <p:grpSpPr>
            <a:xfrm rot="10800000">
              <a:off x="6438449" y="1671733"/>
              <a:ext cx="2639846" cy="199448"/>
              <a:chOff x="3809367" y="1682687"/>
              <a:chExt cx="2639846" cy="199448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423E9FD-565B-14DE-846D-973B919FDEF4}"/>
                  </a:ext>
                </a:extLst>
              </p:cNvPr>
              <p:cNvSpPr/>
              <p:nvPr/>
            </p:nvSpPr>
            <p:spPr bwMode="auto">
              <a:xfrm>
                <a:off x="3809367" y="1682687"/>
                <a:ext cx="2639842" cy="19944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DE19AC8-8256-A5C4-6D31-C30D99B0C915}"/>
                  </a:ext>
                </a:extLst>
              </p:cNvPr>
              <p:cNvSpPr/>
              <p:nvPr/>
            </p:nvSpPr>
            <p:spPr bwMode="auto">
              <a:xfrm>
                <a:off x="4446180" y="1682688"/>
                <a:ext cx="2003033" cy="19944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A22FB39-9F42-81F5-49C8-3B4C6CC87A19}"/>
              </a:ext>
            </a:extLst>
          </p:cNvPr>
          <p:cNvGrpSpPr/>
          <p:nvPr/>
        </p:nvGrpSpPr>
        <p:grpSpPr>
          <a:xfrm>
            <a:off x="4010313" y="1865645"/>
            <a:ext cx="5129937" cy="199449"/>
            <a:chOff x="3824463" y="1671732"/>
            <a:chExt cx="5129937" cy="19944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8A905F9-DB34-D3BA-CF71-CBEEE40A5713}"/>
                </a:ext>
              </a:extLst>
            </p:cNvPr>
            <p:cNvGrpSpPr/>
            <p:nvPr/>
          </p:nvGrpSpPr>
          <p:grpSpPr>
            <a:xfrm>
              <a:off x="3824463" y="1671734"/>
              <a:ext cx="2624740" cy="199447"/>
              <a:chOff x="3824463" y="1682686"/>
              <a:chExt cx="2624740" cy="199447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DEDCA09-83FF-C21D-3F16-FC8CBA402411}"/>
                  </a:ext>
                </a:extLst>
              </p:cNvPr>
              <p:cNvSpPr/>
              <p:nvPr/>
            </p:nvSpPr>
            <p:spPr bwMode="auto">
              <a:xfrm>
                <a:off x="3824463" y="1682686"/>
                <a:ext cx="2604724" cy="19944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9628621-EA80-C827-9BCA-7A35E8E7BD3B}"/>
                  </a:ext>
                </a:extLst>
              </p:cNvPr>
              <p:cNvSpPr/>
              <p:nvPr/>
            </p:nvSpPr>
            <p:spPr bwMode="auto">
              <a:xfrm>
                <a:off x="6069303" y="1682686"/>
                <a:ext cx="379900" cy="199447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5B11534-70B6-DAAF-9F74-BBCD1010B346}"/>
                </a:ext>
              </a:extLst>
            </p:cNvPr>
            <p:cNvGrpSpPr/>
            <p:nvPr/>
          </p:nvGrpSpPr>
          <p:grpSpPr>
            <a:xfrm rot="10800000">
              <a:off x="6438448" y="1671732"/>
              <a:ext cx="2515952" cy="199448"/>
              <a:chOff x="3933262" y="1682688"/>
              <a:chExt cx="2515952" cy="199448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7A21955-EBC6-9BF0-5FD3-C6E8DD7EAFDE}"/>
                  </a:ext>
                </a:extLst>
              </p:cNvPr>
              <p:cNvSpPr/>
              <p:nvPr/>
            </p:nvSpPr>
            <p:spPr bwMode="auto">
              <a:xfrm>
                <a:off x="3933262" y="1682688"/>
                <a:ext cx="2515947" cy="19944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0B08028-5980-EF06-678C-4580D47579F2}"/>
                  </a:ext>
                </a:extLst>
              </p:cNvPr>
              <p:cNvSpPr/>
              <p:nvPr/>
            </p:nvSpPr>
            <p:spPr bwMode="auto">
              <a:xfrm>
                <a:off x="6313331" y="1682689"/>
                <a:ext cx="135883" cy="19944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4A95BB1-40B0-6D75-AB07-79038E6D1B21}"/>
              </a:ext>
            </a:extLst>
          </p:cNvPr>
          <p:cNvGrpSpPr/>
          <p:nvPr/>
        </p:nvGrpSpPr>
        <p:grpSpPr>
          <a:xfrm>
            <a:off x="3569808" y="2138726"/>
            <a:ext cx="4758874" cy="199449"/>
            <a:chOff x="3383958" y="1671732"/>
            <a:chExt cx="4758874" cy="19944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D946B6A-663A-C226-17DF-0BB3117DBC0C}"/>
                </a:ext>
              </a:extLst>
            </p:cNvPr>
            <p:cNvGrpSpPr/>
            <p:nvPr/>
          </p:nvGrpSpPr>
          <p:grpSpPr>
            <a:xfrm>
              <a:off x="3383958" y="1671734"/>
              <a:ext cx="3065254" cy="199447"/>
              <a:chOff x="3383958" y="1682686"/>
              <a:chExt cx="3065254" cy="19944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14B8E8A-7046-29FB-2C18-09061EC9A8EC}"/>
                  </a:ext>
                </a:extLst>
              </p:cNvPr>
              <p:cNvSpPr/>
              <p:nvPr/>
            </p:nvSpPr>
            <p:spPr bwMode="auto">
              <a:xfrm>
                <a:off x="3383958" y="1682686"/>
                <a:ext cx="3045230" cy="19944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BC2409F-6410-BE7D-9388-4F3B3ACB7A50}"/>
                  </a:ext>
                </a:extLst>
              </p:cNvPr>
              <p:cNvSpPr/>
              <p:nvPr/>
            </p:nvSpPr>
            <p:spPr bwMode="auto">
              <a:xfrm>
                <a:off x="6300683" y="1682686"/>
                <a:ext cx="148529" cy="199447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8027469-2341-2E1F-041B-5E785EA43766}"/>
                </a:ext>
              </a:extLst>
            </p:cNvPr>
            <p:cNvGrpSpPr/>
            <p:nvPr/>
          </p:nvGrpSpPr>
          <p:grpSpPr>
            <a:xfrm rot="10800000">
              <a:off x="6445122" y="1671732"/>
              <a:ext cx="1697710" cy="199448"/>
              <a:chOff x="4744830" y="1682688"/>
              <a:chExt cx="1697710" cy="199448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2FDFFA9-9C52-5043-26B7-663419DD7FF7}"/>
                  </a:ext>
                </a:extLst>
              </p:cNvPr>
              <p:cNvSpPr/>
              <p:nvPr/>
            </p:nvSpPr>
            <p:spPr bwMode="auto">
              <a:xfrm>
                <a:off x="4744830" y="1682688"/>
                <a:ext cx="1697705" cy="19944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DDAA2D2-1491-D3B7-BB79-C73C83D4448E}"/>
                  </a:ext>
                </a:extLst>
              </p:cNvPr>
              <p:cNvSpPr/>
              <p:nvPr/>
            </p:nvSpPr>
            <p:spPr bwMode="auto">
              <a:xfrm>
                <a:off x="6360057" y="1682689"/>
                <a:ext cx="82483" cy="19944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DBAD031-8296-0BF1-CD00-6F4E7A3A1EF3}"/>
              </a:ext>
            </a:extLst>
          </p:cNvPr>
          <p:cNvGrpSpPr/>
          <p:nvPr/>
        </p:nvGrpSpPr>
        <p:grpSpPr>
          <a:xfrm>
            <a:off x="3471758" y="2411807"/>
            <a:ext cx="4441850" cy="199449"/>
            <a:chOff x="3285908" y="1671732"/>
            <a:chExt cx="4441850" cy="19944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76A4A71-CADA-4BCF-5AAB-F405C544CA35}"/>
                </a:ext>
              </a:extLst>
            </p:cNvPr>
            <p:cNvGrpSpPr/>
            <p:nvPr/>
          </p:nvGrpSpPr>
          <p:grpSpPr>
            <a:xfrm>
              <a:off x="3285908" y="1671734"/>
              <a:ext cx="3163304" cy="199447"/>
              <a:chOff x="3285908" y="1682686"/>
              <a:chExt cx="3163304" cy="199447"/>
            </a:xfrm>
          </p:grpSpPr>
          <p:sp>
            <p:nvSpPr>
              <p:cNvPr id="9216" name="Rectangle 9215">
                <a:extLst>
                  <a:ext uri="{FF2B5EF4-FFF2-40B4-BE49-F238E27FC236}">
                    <a16:creationId xmlns:a16="http://schemas.microsoft.com/office/drawing/2014/main" id="{CF549F99-1C14-9388-D4BA-6C87954BBC25}"/>
                  </a:ext>
                </a:extLst>
              </p:cNvPr>
              <p:cNvSpPr/>
              <p:nvPr/>
            </p:nvSpPr>
            <p:spPr bwMode="auto">
              <a:xfrm>
                <a:off x="3285908" y="1682686"/>
                <a:ext cx="3163301" cy="19944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17" name="Rectangle 9216">
                <a:extLst>
                  <a:ext uri="{FF2B5EF4-FFF2-40B4-BE49-F238E27FC236}">
                    <a16:creationId xmlns:a16="http://schemas.microsoft.com/office/drawing/2014/main" id="{615E9715-9C6F-BA00-1FEE-6A1CE4F8870D}"/>
                  </a:ext>
                </a:extLst>
              </p:cNvPr>
              <p:cNvSpPr/>
              <p:nvPr/>
            </p:nvSpPr>
            <p:spPr bwMode="auto">
              <a:xfrm>
                <a:off x="5975875" y="1682686"/>
                <a:ext cx="473337" cy="199447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4234D6-08CB-4933-A6B4-C8916BEB8B4C}"/>
                </a:ext>
              </a:extLst>
            </p:cNvPr>
            <p:cNvGrpSpPr/>
            <p:nvPr/>
          </p:nvGrpSpPr>
          <p:grpSpPr>
            <a:xfrm rot="10800000">
              <a:off x="6431775" y="1671732"/>
              <a:ext cx="1295983" cy="199448"/>
              <a:chOff x="5159904" y="1682688"/>
              <a:chExt cx="1295983" cy="199448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BB1CE1E-459A-0CC7-91A4-24C86F2BAD7D}"/>
                  </a:ext>
                </a:extLst>
              </p:cNvPr>
              <p:cNvSpPr/>
              <p:nvPr/>
            </p:nvSpPr>
            <p:spPr bwMode="auto">
              <a:xfrm>
                <a:off x="5159904" y="1682688"/>
                <a:ext cx="1262609" cy="19944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EC99405-EDD9-6571-3E57-BC4E6EDD5403}"/>
                  </a:ext>
                </a:extLst>
              </p:cNvPr>
              <p:cNvSpPr/>
              <p:nvPr/>
            </p:nvSpPr>
            <p:spPr bwMode="auto">
              <a:xfrm>
                <a:off x="6360051" y="1682689"/>
                <a:ext cx="95836" cy="19944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219" name="Group 9218">
            <a:extLst>
              <a:ext uri="{FF2B5EF4-FFF2-40B4-BE49-F238E27FC236}">
                <a16:creationId xmlns:a16="http://schemas.microsoft.com/office/drawing/2014/main" id="{522817CC-EA2D-2309-4EEF-EFF472CC8956}"/>
              </a:ext>
            </a:extLst>
          </p:cNvPr>
          <p:cNvGrpSpPr/>
          <p:nvPr/>
        </p:nvGrpSpPr>
        <p:grpSpPr>
          <a:xfrm>
            <a:off x="4958092" y="2684888"/>
            <a:ext cx="3957940" cy="199449"/>
            <a:chOff x="4772242" y="1671732"/>
            <a:chExt cx="3957940" cy="199449"/>
          </a:xfrm>
        </p:grpSpPr>
        <p:grpSp>
          <p:nvGrpSpPr>
            <p:cNvPr id="9220" name="Group 9219">
              <a:extLst>
                <a:ext uri="{FF2B5EF4-FFF2-40B4-BE49-F238E27FC236}">
                  <a16:creationId xmlns:a16="http://schemas.microsoft.com/office/drawing/2014/main" id="{6D24077A-36B5-471F-7463-57059AD3341F}"/>
                </a:ext>
              </a:extLst>
            </p:cNvPr>
            <p:cNvGrpSpPr/>
            <p:nvPr/>
          </p:nvGrpSpPr>
          <p:grpSpPr>
            <a:xfrm>
              <a:off x="4772242" y="1671734"/>
              <a:ext cx="1676970" cy="199447"/>
              <a:chOff x="4772242" y="1682686"/>
              <a:chExt cx="1676970" cy="199447"/>
            </a:xfrm>
          </p:grpSpPr>
          <p:sp>
            <p:nvSpPr>
              <p:cNvPr id="9225" name="Rectangle 9224">
                <a:extLst>
                  <a:ext uri="{FF2B5EF4-FFF2-40B4-BE49-F238E27FC236}">
                    <a16:creationId xmlns:a16="http://schemas.microsoft.com/office/drawing/2014/main" id="{8A6D95BC-D069-ABF8-B220-31C7FA40451A}"/>
                  </a:ext>
                </a:extLst>
              </p:cNvPr>
              <p:cNvSpPr/>
              <p:nvPr/>
            </p:nvSpPr>
            <p:spPr bwMode="auto">
              <a:xfrm>
                <a:off x="4772242" y="1682686"/>
                <a:ext cx="1650271" cy="19944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26" name="Rectangle 9225">
                <a:extLst>
                  <a:ext uri="{FF2B5EF4-FFF2-40B4-BE49-F238E27FC236}">
                    <a16:creationId xmlns:a16="http://schemas.microsoft.com/office/drawing/2014/main" id="{B1AAA950-0183-472F-35F4-508169945F73}"/>
                  </a:ext>
                </a:extLst>
              </p:cNvPr>
              <p:cNvSpPr/>
              <p:nvPr/>
            </p:nvSpPr>
            <p:spPr bwMode="auto">
              <a:xfrm>
                <a:off x="6133823" y="1682686"/>
                <a:ext cx="315389" cy="199447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222" name="Group 9221">
              <a:extLst>
                <a:ext uri="{FF2B5EF4-FFF2-40B4-BE49-F238E27FC236}">
                  <a16:creationId xmlns:a16="http://schemas.microsoft.com/office/drawing/2014/main" id="{FE6446BD-3BE2-5A35-B024-0F5F0EEA428F}"/>
                </a:ext>
              </a:extLst>
            </p:cNvPr>
            <p:cNvGrpSpPr/>
            <p:nvPr/>
          </p:nvGrpSpPr>
          <p:grpSpPr>
            <a:xfrm rot="10800000">
              <a:off x="6438449" y="1671732"/>
              <a:ext cx="2291733" cy="199448"/>
              <a:chOff x="4157480" y="1682688"/>
              <a:chExt cx="2291733" cy="199448"/>
            </a:xfrm>
          </p:grpSpPr>
          <p:sp>
            <p:nvSpPr>
              <p:cNvPr id="9223" name="Rectangle 9222">
                <a:extLst>
                  <a:ext uri="{FF2B5EF4-FFF2-40B4-BE49-F238E27FC236}">
                    <a16:creationId xmlns:a16="http://schemas.microsoft.com/office/drawing/2014/main" id="{77CAEB54-8D0F-DB85-4766-25E68935AF6C}"/>
                  </a:ext>
                </a:extLst>
              </p:cNvPr>
              <p:cNvSpPr/>
              <p:nvPr/>
            </p:nvSpPr>
            <p:spPr bwMode="auto">
              <a:xfrm>
                <a:off x="4157480" y="1682688"/>
                <a:ext cx="2271707" cy="19944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24" name="Rectangle 9223">
                <a:extLst>
                  <a:ext uri="{FF2B5EF4-FFF2-40B4-BE49-F238E27FC236}">
                    <a16:creationId xmlns:a16="http://schemas.microsoft.com/office/drawing/2014/main" id="{C274B9AB-CD24-23FF-CC02-C2D302604D1D}"/>
                  </a:ext>
                </a:extLst>
              </p:cNvPr>
              <p:cNvSpPr/>
              <p:nvPr/>
            </p:nvSpPr>
            <p:spPr bwMode="auto">
              <a:xfrm>
                <a:off x="5739325" y="1682689"/>
                <a:ext cx="709888" cy="19944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227" name="Group 9226">
            <a:extLst>
              <a:ext uri="{FF2B5EF4-FFF2-40B4-BE49-F238E27FC236}">
                <a16:creationId xmlns:a16="http://schemas.microsoft.com/office/drawing/2014/main" id="{5BD957CE-72AE-52C7-51DE-5E719991D88F}"/>
              </a:ext>
            </a:extLst>
          </p:cNvPr>
          <p:cNvGrpSpPr/>
          <p:nvPr/>
        </p:nvGrpSpPr>
        <p:grpSpPr>
          <a:xfrm>
            <a:off x="4290643" y="2957968"/>
            <a:ext cx="3771060" cy="199450"/>
            <a:chOff x="4104793" y="1671731"/>
            <a:chExt cx="3771060" cy="199450"/>
          </a:xfrm>
        </p:grpSpPr>
        <p:sp>
          <p:nvSpPr>
            <p:cNvPr id="9232" name="Rectangle 9231">
              <a:extLst>
                <a:ext uri="{FF2B5EF4-FFF2-40B4-BE49-F238E27FC236}">
                  <a16:creationId xmlns:a16="http://schemas.microsoft.com/office/drawing/2014/main" id="{982FF84A-1974-06C0-C770-363842C8E26C}"/>
                </a:ext>
              </a:extLst>
            </p:cNvPr>
            <p:cNvSpPr/>
            <p:nvPr/>
          </p:nvSpPr>
          <p:spPr bwMode="auto">
            <a:xfrm>
              <a:off x="4104793" y="1671734"/>
              <a:ext cx="2344420" cy="19944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230" name="Rectangle 9229">
              <a:extLst>
                <a:ext uri="{FF2B5EF4-FFF2-40B4-BE49-F238E27FC236}">
                  <a16:creationId xmlns:a16="http://schemas.microsoft.com/office/drawing/2014/main" id="{401378C4-D487-6026-EF65-F5C0CEECF0FF}"/>
                </a:ext>
              </a:extLst>
            </p:cNvPr>
            <p:cNvSpPr/>
            <p:nvPr/>
          </p:nvSpPr>
          <p:spPr bwMode="auto">
            <a:xfrm rot="10800000">
              <a:off x="6449213" y="1671731"/>
              <a:ext cx="1426640" cy="19944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234" name="Group 9233">
            <a:extLst>
              <a:ext uri="{FF2B5EF4-FFF2-40B4-BE49-F238E27FC236}">
                <a16:creationId xmlns:a16="http://schemas.microsoft.com/office/drawing/2014/main" id="{DA8A8846-2419-045F-FAD3-74335A4ED59F}"/>
              </a:ext>
            </a:extLst>
          </p:cNvPr>
          <p:cNvGrpSpPr/>
          <p:nvPr/>
        </p:nvGrpSpPr>
        <p:grpSpPr>
          <a:xfrm>
            <a:off x="4764524" y="3231050"/>
            <a:ext cx="3422323" cy="199449"/>
            <a:chOff x="4578674" y="1671732"/>
            <a:chExt cx="3422323" cy="199449"/>
          </a:xfrm>
        </p:grpSpPr>
        <p:grpSp>
          <p:nvGrpSpPr>
            <p:cNvPr id="9235" name="Group 9234">
              <a:extLst>
                <a:ext uri="{FF2B5EF4-FFF2-40B4-BE49-F238E27FC236}">
                  <a16:creationId xmlns:a16="http://schemas.microsoft.com/office/drawing/2014/main" id="{6C9BC38E-DA7B-F03F-3A4E-029247187C85}"/>
                </a:ext>
              </a:extLst>
            </p:cNvPr>
            <p:cNvGrpSpPr/>
            <p:nvPr/>
          </p:nvGrpSpPr>
          <p:grpSpPr>
            <a:xfrm>
              <a:off x="4578674" y="1671734"/>
              <a:ext cx="1870538" cy="199447"/>
              <a:chOff x="4578674" y="1682686"/>
              <a:chExt cx="1870538" cy="199447"/>
            </a:xfrm>
          </p:grpSpPr>
          <p:sp>
            <p:nvSpPr>
              <p:cNvPr id="9239" name="Rectangle 9238">
                <a:extLst>
                  <a:ext uri="{FF2B5EF4-FFF2-40B4-BE49-F238E27FC236}">
                    <a16:creationId xmlns:a16="http://schemas.microsoft.com/office/drawing/2014/main" id="{DD106FD4-1F12-13F3-1477-03A42342315B}"/>
                  </a:ext>
                </a:extLst>
              </p:cNvPr>
              <p:cNvSpPr/>
              <p:nvPr/>
            </p:nvSpPr>
            <p:spPr bwMode="auto">
              <a:xfrm>
                <a:off x="4578674" y="1682686"/>
                <a:ext cx="1870535" cy="19944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0" name="Rectangle 9239">
                <a:extLst>
                  <a:ext uri="{FF2B5EF4-FFF2-40B4-BE49-F238E27FC236}">
                    <a16:creationId xmlns:a16="http://schemas.microsoft.com/office/drawing/2014/main" id="{EEAC980C-6962-6BDD-5924-F5A0ACC45BF7}"/>
                  </a:ext>
                </a:extLst>
              </p:cNvPr>
              <p:cNvSpPr/>
              <p:nvPr/>
            </p:nvSpPr>
            <p:spPr bwMode="auto">
              <a:xfrm>
                <a:off x="6403493" y="1682686"/>
                <a:ext cx="45719" cy="199447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236" name="Group 9235">
              <a:extLst>
                <a:ext uri="{FF2B5EF4-FFF2-40B4-BE49-F238E27FC236}">
                  <a16:creationId xmlns:a16="http://schemas.microsoft.com/office/drawing/2014/main" id="{DDB19A35-2EB1-6CCD-C476-ED5E13CEED69}"/>
                </a:ext>
              </a:extLst>
            </p:cNvPr>
            <p:cNvGrpSpPr/>
            <p:nvPr/>
          </p:nvGrpSpPr>
          <p:grpSpPr>
            <a:xfrm rot="10800000">
              <a:off x="6438448" y="1671732"/>
              <a:ext cx="1562549" cy="199448"/>
              <a:chOff x="4886665" y="1682688"/>
              <a:chExt cx="1562549" cy="199448"/>
            </a:xfrm>
          </p:grpSpPr>
          <p:sp>
            <p:nvSpPr>
              <p:cNvPr id="9237" name="Rectangle 9236">
                <a:extLst>
                  <a:ext uri="{FF2B5EF4-FFF2-40B4-BE49-F238E27FC236}">
                    <a16:creationId xmlns:a16="http://schemas.microsoft.com/office/drawing/2014/main" id="{4521D010-EA5A-ADAA-DA5F-300F61975F7F}"/>
                  </a:ext>
                </a:extLst>
              </p:cNvPr>
              <p:cNvSpPr/>
              <p:nvPr/>
            </p:nvSpPr>
            <p:spPr bwMode="auto">
              <a:xfrm>
                <a:off x="4886665" y="1682688"/>
                <a:ext cx="1562544" cy="19944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8" name="Rectangle 9237">
                <a:extLst>
                  <a:ext uri="{FF2B5EF4-FFF2-40B4-BE49-F238E27FC236}">
                    <a16:creationId xmlns:a16="http://schemas.microsoft.com/office/drawing/2014/main" id="{86690CB2-C943-D727-A844-6DA7110D1EAD}"/>
                  </a:ext>
                </a:extLst>
              </p:cNvPr>
              <p:cNvSpPr/>
              <p:nvPr/>
            </p:nvSpPr>
            <p:spPr bwMode="auto">
              <a:xfrm>
                <a:off x="6403495" y="1682689"/>
                <a:ext cx="45719" cy="19944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241" name="Group 9240">
            <a:extLst>
              <a:ext uri="{FF2B5EF4-FFF2-40B4-BE49-F238E27FC236}">
                <a16:creationId xmlns:a16="http://schemas.microsoft.com/office/drawing/2014/main" id="{7A2083A4-06F5-CB86-F4B2-AC17785179E4}"/>
              </a:ext>
            </a:extLst>
          </p:cNvPr>
          <p:cNvGrpSpPr/>
          <p:nvPr/>
        </p:nvGrpSpPr>
        <p:grpSpPr>
          <a:xfrm>
            <a:off x="5724692" y="3504130"/>
            <a:ext cx="2250244" cy="199450"/>
            <a:chOff x="5538842" y="1671731"/>
            <a:chExt cx="2250244" cy="199450"/>
          </a:xfrm>
        </p:grpSpPr>
        <p:grpSp>
          <p:nvGrpSpPr>
            <p:cNvPr id="9242" name="Group 9241">
              <a:extLst>
                <a:ext uri="{FF2B5EF4-FFF2-40B4-BE49-F238E27FC236}">
                  <a16:creationId xmlns:a16="http://schemas.microsoft.com/office/drawing/2014/main" id="{A114C2E2-BA6A-A325-C902-F33703D129AC}"/>
                </a:ext>
              </a:extLst>
            </p:cNvPr>
            <p:cNvGrpSpPr/>
            <p:nvPr/>
          </p:nvGrpSpPr>
          <p:grpSpPr>
            <a:xfrm>
              <a:off x="5538842" y="1671734"/>
              <a:ext cx="910370" cy="199447"/>
              <a:chOff x="5538842" y="1682686"/>
              <a:chExt cx="910370" cy="199447"/>
            </a:xfrm>
          </p:grpSpPr>
          <p:sp>
            <p:nvSpPr>
              <p:cNvPr id="9246" name="Rectangle 9245">
                <a:extLst>
                  <a:ext uri="{FF2B5EF4-FFF2-40B4-BE49-F238E27FC236}">
                    <a16:creationId xmlns:a16="http://schemas.microsoft.com/office/drawing/2014/main" id="{D82A95B2-590A-7E22-E509-B0C68E9F2ABD}"/>
                  </a:ext>
                </a:extLst>
              </p:cNvPr>
              <p:cNvSpPr/>
              <p:nvPr/>
            </p:nvSpPr>
            <p:spPr bwMode="auto">
              <a:xfrm>
                <a:off x="5538842" y="1682686"/>
                <a:ext cx="910367" cy="19944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7" name="Rectangle 9246">
                <a:extLst>
                  <a:ext uri="{FF2B5EF4-FFF2-40B4-BE49-F238E27FC236}">
                    <a16:creationId xmlns:a16="http://schemas.microsoft.com/office/drawing/2014/main" id="{C22707B0-0C69-E2BD-9D8E-3785DB9FB7B6}"/>
                  </a:ext>
                </a:extLst>
              </p:cNvPr>
              <p:cNvSpPr/>
              <p:nvPr/>
            </p:nvSpPr>
            <p:spPr bwMode="auto">
              <a:xfrm>
                <a:off x="6260635" y="1682686"/>
                <a:ext cx="188577" cy="199447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243" name="Group 9242">
              <a:extLst>
                <a:ext uri="{FF2B5EF4-FFF2-40B4-BE49-F238E27FC236}">
                  <a16:creationId xmlns:a16="http://schemas.microsoft.com/office/drawing/2014/main" id="{45CE4A69-950F-38BB-7D16-FCCA2851A430}"/>
                </a:ext>
              </a:extLst>
            </p:cNvPr>
            <p:cNvGrpSpPr/>
            <p:nvPr/>
          </p:nvGrpSpPr>
          <p:grpSpPr>
            <a:xfrm rot="10800000">
              <a:off x="6438453" y="1671731"/>
              <a:ext cx="1350633" cy="199449"/>
              <a:chOff x="5098576" y="1682688"/>
              <a:chExt cx="1350633" cy="199449"/>
            </a:xfrm>
          </p:grpSpPr>
          <p:sp>
            <p:nvSpPr>
              <p:cNvPr id="9244" name="Rectangle 9243">
                <a:extLst>
                  <a:ext uri="{FF2B5EF4-FFF2-40B4-BE49-F238E27FC236}">
                    <a16:creationId xmlns:a16="http://schemas.microsoft.com/office/drawing/2014/main" id="{4B9429DE-6C97-0159-D30F-FF4374D48292}"/>
                  </a:ext>
                </a:extLst>
              </p:cNvPr>
              <p:cNvSpPr/>
              <p:nvPr/>
            </p:nvSpPr>
            <p:spPr bwMode="auto">
              <a:xfrm>
                <a:off x="5098576" y="1682688"/>
                <a:ext cx="1350633" cy="19944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5" name="Rectangle 9244">
                <a:extLst>
                  <a:ext uri="{FF2B5EF4-FFF2-40B4-BE49-F238E27FC236}">
                    <a16:creationId xmlns:a16="http://schemas.microsoft.com/office/drawing/2014/main" id="{A05A260B-CB81-BF95-12D1-9E7E5A51AA66}"/>
                  </a:ext>
                </a:extLst>
              </p:cNvPr>
              <p:cNvSpPr/>
              <p:nvPr/>
            </p:nvSpPr>
            <p:spPr bwMode="auto">
              <a:xfrm>
                <a:off x="6186512" y="1682690"/>
                <a:ext cx="251939" cy="19944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248" name="Group 9247">
            <a:extLst>
              <a:ext uri="{FF2B5EF4-FFF2-40B4-BE49-F238E27FC236}">
                <a16:creationId xmlns:a16="http://schemas.microsoft.com/office/drawing/2014/main" id="{D4A282D2-E7BE-0D89-0D90-E1BE7D0E7547}"/>
              </a:ext>
            </a:extLst>
          </p:cNvPr>
          <p:cNvGrpSpPr/>
          <p:nvPr/>
        </p:nvGrpSpPr>
        <p:grpSpPr>
          <a:xfrm>
            <a:off x="5314123" y="3777212"/>
            <a:ext cx="1933071" cy="199449"/>
            <a:chOff x="5128273" y="1671732"/>
            <a:chExt cx="1933071" cy="199449"/>
          </a:xfrm>
        </p:grpSpPr>
        <p:grpSp>
          <p:nvGrpSpPr>
            <p:cNvPr id="9249" name="Group 9248">
              <a:extLst>
                <a:ext uri="{FF2B5EF4-FFF2-40B4-BE49-F238E27FC236}">
                  <a16:creationId xmlns:a16="http://schemas.microsoft.com/office/drawing/2014/main" id="{A30191DB-3411-DC47-8155-843FD51C49D5}"/>
                </a:ext>
              </a:extLst>
            </p:cNvPr>
            <p:cNvGrpSpPr/>
            <p:nvPr/>
          </p:nvGrpSpPr>
          <p:grpSpPr>
            <a:xfrm>
              <a:off x="5128273" y="1671734"/>
              <a:ext cx="1320940" cy="199447"/>
              <a:chOff x="5128273" y="1682686"/>
              <a:chExt cx="1320940" cy="199447"/>
            </a:xfrm>
          </p:grpSpPr>
          <p:sp>
            <p:nvSpPr>
              <p:cNvPr id="9253" name="Rectangle 9252">
                <a:extLst>
                  <a:ext uri="{FF2B5EF4-FFF2-40B4-BE49-F238E27FC236}">
                    <a16:creationId xmlns:a16="http://schemas.microsoft.com/office/drawing/2014/main" id="{3BE61C42-9877-71BC-E24A-1135D6AD4D2D}"/>
                  </a:ext>
                </a:extLst>
              </p:cNvPr>
              <p:cNvSpPr/>
              <p:nvPr/>
            </p:nvSpPr>
            <p:spPr bwMode="auto">
              <a:xfrm>
                <a:off x="5128273" y="1682686"/>
                <a:ext cx="1280892" cy="19944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54" name="Rectangle 9253">
                <a:extLst>
                  <a:ext uri="{FF2B5EF4-FFF2-40B4-BE49-F238E27FC236}">
                    <a16:creationId xmlns:a16="http://schemas.microsoft.com/office/drawing/2014/main" id="{A1DE94B1-F694-47F9-A6EA-5E8CDAC5E6D3}"/>
                  </a:ext>
                </a:extLst>
              </p:cNvPr>
              <p:cNvSpPr/>
              <p:nvPr/>
            </p:nvSpPr>
            <p:spPr bwMode="auto">
              <a:xfrm>
                <a:off x="6387451" y="1682686"/>
                <a:ext cx="61762" cy="199447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250" name="Group 9249">
              <a:extLst>
                <a:ext uri="{FF2B5EF4-FFF2-40B4-BE49-F238E27FC236}">
                  <a16:creationId xmlns:a16="http://schemas.microsoft.com/office/drawing/2014/main" id="{127FC0A0-25C3-8851-E8F5-B633F9A52E73}"/>
                </a:ext>
              </a:extLst>
            </p:cNvPr>
            <p:cNvGrpSpPr/>
            <p:nvPr/>
          </p:nvGrpSpPr>
          <p:grpSpPr>
            <a:xfrm rot="10800000">
              <a:off x="6438449" y="1671732"/>
              <a:ext cx="622895" cy="199447"/>
              <a:chOff x="5826318" y="1682689"/>
              <a:chExt cx="622895" cy="199447"/>
            </a:xfrm>
          </p:grpSpPr>
          <p:sp>
            <p:nvSpPr>
              <p:cNvPr id="9251" name="Rectangle 9250">
                <a:extLst>
                  <a:ext uri="{FF2B5EF4-FFF2-40B4-BE49-F238E27FC236}">
                    <a16:creationId xmlns:a16="http://schemas.microsoft.com/office/drawing/2014/main" id="{7C246524-F6C6-12F8-30BB-6EE5BC6A82BA}"/>
                  </a:ext>
                </a:extLst>
              </p:cNvPr>
              <p:cNvSpPr/>
              <p:nvPr/>
            </p:nvSpPr>
            <p:spPr bwMode="auto">
              <a:xfrm>
                <a:off x="5826318" y="1682689"/>
                <a:ext cx="622895" cy="19944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52" name="Rectangle 9251">
                <a:extLst>
                  <a:ext uri="{FF2B5EF4-FFF2-40B4-BE49-F238E27FC236}">
                    <a16:creationId xmlns:a16="http://schemas.microsoft.com/office/drawing/2014/main" id="{F4E9DFA2-C98D-5F34-7827-F84598EC47B8}"/>
                  </a:ext>
                </a:extLst>
              </p:cNvPr>
              <p:cNvSpPr/>
              <p:nvPr/>
            </p:nvSpPr>
            <p:spPr bwMode="auto">
              <a:xfrm>
                <a:off x="6353373" y="1682689"/>
                <a:ext cx="95840" cy="19944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255" name="Group 9254">
            <a:extLst>
              <a:ext uri="{FF2B5EF4-FFF2-40B4-BE49-F238E27FC236}">
                <a16:creationId xmlns:a16="http://schemas.microsoft.com/office/drawing/2014/main" id="{2528A028-F482-F186-F5E4-3B3FD02DEA56}"/>
              </a:ext>
            </a:extLst>
          </p:cNvPr>
          <p:cNvGrpSpPr/>
          <p:nvPr/>
        </p:nvGrpSpPr>
        <p:grpSpPr>
          <a:xfrm>
            <a:off x="5488023" y="4050294"/>
            <a:ext cx="1912910" cy="199448"/>
            <a:chOff x="5302173" y="1671733"/>
            <a:chExt cx="1912910" cy="199448"/>
          </a:xfrm>
        </p:grpSpPr>
        <p:grpSp>
          <p:nvGrpSpPr>
            <p:cNvPr id="9256" name="Group 9255">
              <a:extLst>
                <a:ext uri="{FF2B5EF4-FFF2-40B4-BE49-F238E27FC236}">
                  <a16:creationId xmlns:a16="http://schemas.microsoft.com/office/drawing/2014/main" id="{6A527BA3-E113-01CA-5AB7-0B82A0028B4A}"/>
                </a:ext>
              </a:extLst>
            </p:cNvPr>
            <p:cNvGrpSpPr/>
            <p:nvPr/>
          </p:nvGrpSpPr>
          <p:grpSpPr>
            <a:xfrm>
              <a:off x="5302173" y="1671734"/>
              <a:ext cx="1147039" cy="199447"/>
              <a:chOff x="5302173" y="1682686"/>
              <a:chExt cx="1147039" cy="199447"/>
            </a:xfrm>
          </p:grpSpPr>
          <p:sp>
            <p:nvSpPr>
              <p:cNvPr id="9260" name="Rectangle 9259">
                <a:extLst>
                  <a:ext uri="{FF2B5EF4-FFF2-40B4-BE49-F238E27FC236}">
                    <a16:creationId xmlns:a16="http://schemas.microsoft.com/office/drawing/2014/main" id="{BC4D52A7-7D71-52A7-7F65-E1F82AC3C377}"/>
                  </a:ext>
                </a:extLst>
              </p:cNvPr>
              <p:cNvSpPr/>
              <p:nvPr/>
            </p:nvSpPr>
            <p:spPr bwMode="auto">
              <a:xfrm>
                <a:off x="5302173" y="1682686"/>
                <a:ext cx="1147036" cy="19944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61" name="Rectangle 9260">
                <a:extLst>
                  <a:ext uri="{FF2B5EF4-FFF2-40B4-BE49-F238E27FC236}">
                    <a16:creationId xmlns:a16="http://schemas.microsoft.com/office/drawing/2014/main" id="{4F05774E-DFEF-5545-BB66-91203F6A805E}"/>
                  </a:ext>
                </a:extLst>
              </p:cNvPr>
              <p:cNvSpPr/>
              <p:nvPr/>
            </p:nvSpPr>
            <p:spPr bwMode="auto">
              <a:xfrm>
                <a:off x="6403493" y="1682686"/>
                <a:ext cx="45719" cy="199447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258" name="Rectangle 9257">
              <a:extLst>
                <a:ext uri="{FF2B5EF4-FFF2-40B4-BE49-F238E27FC236}">
                  <a16:creationId xmlns:a16="http://schemas.microsoft.com/office/drawing/2014/main" id="{6B9046EB-5E3C-33EF-E5B4-8D995F6374E5}"/>
                </a:ext>
              </a:extLst>
            </p:cNvPr>
            <p:cNvSpPr/>
            <p:nvPr/>
          </p:nvSpPr>
          <p:spPr bwMode="auto">
            <a:xfrm rot="10800000">
              <a:off x="6438453" y="1671733"/>
              <a:ext cx="776630" cy="19944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262" name="Group 9261">
            <a:extLst>
              <a:ext uri="{FF2B5EF4-FFF2-40B4-BE49-F238E27FC236}">
                <a16:creationId xmlns:a16="http://schemas.microsoft.com/office/drawing/2014/main" id="{41CBCDA9-ABCB-C764-3F53-66C0D011DCD3}"/>
              </a:ext>
            </a:extLst>
          </p:cNvPr>
          <p:cNvGrpSpPr/>
          <p:nvPr/>
        </p:nvGrpSpPr>
        <p:grpSpPr>
          <a:xfrm>
            <a:off x="5911822" y="4323374"/>
            <a:ext cx="1828731" cy="199449"/>
            <a:chOff x="5725972" y="1671732"/>
            <a:chExt cx="1828731" cy="199449"/>
          </a:xfrm>
        </p:grpSpPr>
        <p:grpSp>
          <p:nvGrpSpPr>
            <p:cNvPr id="9263" name="Group 9262">
              <a:extLst>
                <a:ext uri="{FF2B5EF4-FFF2-40B4-BE49-F238E27FC236}">
                  <a16:creationId xmlns:a16="http://schemas.microsoft.com/office/drawing/2014/main" id="{7B974E36-A958-34F9-0021-21FA64DDD5FF}"/>
                </a:ext>
              </a:extLst>
            </p:cNvPr>
            <p:cNvGrpSpPr/>
            <p:nvPr/>
          </p:nvGrpSpPr>
          <p:grpSpPr>
            <a:xfrm>
              <a:off x="5725972" y="1671734"/>
              <a:ext cx="723241" cy="199447"/>
              <a:chOff x="5725972" y="1682686"/>
              <a:chExt cx="723241" cy="199447"/>
            </a:xfrm>
          </p:grpSpPr>
          <p:sp>
            <p:nvSpPr>
              <p:cNvPr id="9267" name="Rectangle 9266">
                <a:extLst>
                  <a:ext uri="{FF2B5EF4-FFF2-40B4-BE49-F238E27FC236}">
                    <a16:creationId xmlns:a16="http://schemas.microsoft.com/office/drawing/2014/main" id="{92EE7AE5-84CF-370A-6FD9-8343474E8C38}"/>
                  </a:ext>
                </a:extLst>
              </p:cNvPr>
              <p:cNvSpPr/>
              <p:nvPr/>
            </p:nvSpPr>
            <p:spPr bwMode="auto">
              <a:xfrm>
                <a:off x="5725972" y="1682686"/>
                <a:ext cx="723241" cy="19944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68" name="Rectangle 9267">
                <a:extLst>
                  <a:ext uri="{FF2B5EF4-FFF2-40B4-BE49-F238E27FC236}">
                    <a16:creationId xmlns:a16="http://schemas.microsoft.com/office/drawing/2014/main" id="{C9AB861F-C1C2-00DF-E4F2-ED5D06298DA3}"/>
                  </a:ext>
                </a:extLst>
              </p:cNvPr>
              <p:cNvSpPr/>
              <p:nvPr/>
            </p:nvSpPr>
            <p:spPr bwMode="auto">
              <a:xfrm>
                <a:off x="6294009" y="1682686"/>
                <a:ext cx="155204" cy="199447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264" name="Group 9263">
              <a:extLst>
                <a:ext uri="{FF2B5EF4-FFF2-40B4-BE49-F238E27FC236}">
                  <a16:creationId xmlns:a16="http://schemas.microsoft.com/office/drawing/2014/main" id="{06852573-F75E-6083-FCAD-DDA2C4FD4C14}"/>
                </a:ext>
              </a:extLst>
            </p:cNvPr>
            <p:cNvGrpSpPr/>
            <p:nvPr/>
          </p:nvGrpSpPr>
          <p:grpSpPr>
            <a:xfrm rot="10800000">
              <a:off x="6438448" y="1671732"/>
              <a:ext cx="1116255" cy="199447"/>
              <a:chOff x="5332959" y="1682689"/>
              <a:chExt cx="1116255" cy="199447"/>
            </a:xfrm>
          </p:grpSpPr>
          <p:sp>
            <p:nvSpPr>
              <p:cNvPr id="9265" name="Rectangle 9264">
                <a:extLst>
                  <a:ext uri="{FF2B5EF4-FFF2-40B4-BE49-F238E27FC236}">
                    <a16:creationId xmlns:a16="http://schemas.microsoft.com/office/drawing/2014/main" id="{DD84B647-637D-EB57-A20B-45CC756AE153}"/>
                  </a:ext>
                </a:extLst>
              </p:cNvPr>
              <p:cNvSpPr/>
              <p:nvPr/>
            </p:nvSpPr>
            <p:spPr bwMode="auto">
              <a:xfrm>
                <a:off x="5332959" y="1682689"/>
                <a:ext cx="1105492" cy="19944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66" name="Rectangle 9265">
                <a:extLst>
                  <a:ext uri="{FF2B5EF4-FFF2-40B4-BE49-F238E27FC236}">
                    <a16:creationId xmlns:a16="http://schemas.microsoft.com/office/drawing/2014/main" id="{4810AC77-2EB7-F803-1219-1CC168F4182C}"/>
                  </a:ext>
                </a:extLst>
              </p:cNvPr>
              <p:cNvSpPr/>
              <p:nvPr/>
            </p:nvSpPr>
            <p:spPr bwMode="auto">
              <a:xfrm>
                <a:off x="6279955" y="1682689"/>
                <a:ext cx="169259" cy="19944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269" name="Group 9268">
            <a:extLst>
              <a:ext uri="{FF2B5EF4-FFF2-40B4-BE49-F238E27FC236}">
                <a16:creationId xmlns:a16="http://schemas.microsoft.com/office/drawing/2014/main" id="{44397B69-3627-9C60-9223-1C1D85DABC8D}"/>
              </a:ext>
            </a:extLst>
          </p:cNvPr>
          <p:cNvGrpSpPr/>
          <p:nvPr/>
        </p:nvGrpSpPr>
        <p:grpSpPr>
          <a:xfrm>
            <a:off x="5672250" y="4596454"/>
            <a:ext cx="1851658" cy="199450"/>
            <a:chOff x="5486400" y="1671731"/>
            <a:chExt cx="1851658" cy="199450"/>
          </a:xfrm>
        </p:grpSpPr>
        <p:grpSp>
          <p:nvGrpSpPr>
            <p:cNvPr id="9270" name="Group 9269">
              <a:extLst>
                <a:ext uri="{FF2B5EF4-FFF2-40B4-BE49-F238E27FC236}">
                  <a16:creationId xmlns:a16="http://schemas.microsoft.com/office/drawing/2014/main" id="{F9BD806F-2001-C7F1-59E6-75C9E362B9C3}"/>
                </a:ext>
              </a:extLst>
            </p:cNvPr>
            <p:cNvGrpSpPr/>
            <p:nvPr/>
          </p:nvGrpSpPr>
          <p:grpSpPr>
            <a:xfrm>
              <a:off x="5486400" y="1671734"/>
              <a:ext cx="962813" cy="199447"/>
              <a:chOff x="5486400" y="1682686"/>
              <a:chExt cx="962813" cy="199447"/>
            </a:xfrm>
          </p:grpSpPr>
          <p:sp>
            <p:nvSpPr>
              <p:cNvPr id="9274" name="Rectangle 9273">
                <a:extLst>
                  <a:ext uri="{FF2B5EF4-FFF2-40B4-BE49-F238E27FC236}">
                    <a16:creationId xmlns:a16="http://schemas.microsoft.com/office/drawing/2014/main" id="{13974C6F-17AA-04DC-8090-27B3C047A6BB}"/>
                  </a:ext>
                </a:extLst>
              </p:cNvPr>
              <p:cNvSpPr/>
              <p:nvPr/>
            </p:nvSpPr>
            <p:spPr bwMode="auto">
              <a:xfrm>
                <a:off x="5486400" y="1682686"/>
                <a:ext cx="962809" cy="19944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75" name="Rectangle 9274">
                <a:extLst>
                  <a:ext uri="{FF2B5EF4-FFF2-40B4-BE49-F238E27FC236}">
                    <a16:creationId xmlns:a16="http://schemas.microsoft.com/office/drawing/2014/main" id="{67FAF609-C54C-882E-BD09-E5D7A7A68090}"/>
                  </a:ext>
                </a:extLst>
              </p:cNvPr>
              <p:cNvSpPr/>
              <p:nvPr/>
            </p:nvSpPr>
            <p:spPr bwMode="auto">
              <a:xfrm>
                <a:off x="6387451" y="1682686"/>
                <a:ext cx="61762" cy="199447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271" name="Group 9270">
              <a:extLst>
                <a:ext uri="{FF2B5EF4-FFF2-40B4-BE49-F238E27FC236}">
                  <a16:creationId xmlns:a16="http://schemas.microsoft.com/office/drawing/2014/main" id="{98EA5979-C51D-E5CE-65C5-6D1761DE0A57}"/>
                </a:ext>
              </a:extLst>
            </p:cNvPr>
            <p:cNvGrpSpPr/>
            <p:nvPr/>
          </p:nvGrpSpPr>
          <p:grpSpPr>
            <a:xfrm rot="10800000">
              <a:off x="6438449" y="1671731"/>
              <a:ext cx="899609" cy="199449"/>
              <a:chOff x="5549604" y="1682688"/>
              <a:chExt cx="899609" cy="199449"/>
            </a:xfrm>
          </p:grpSpPr>
          <p:sp>
            <p:nvSpPr>
              <p:cNvPr id="9272" name="Rectangle 9271">
                <a:extLst>
                  <a:ext uri="{FF2B5EF4-FFF2-40B4-BE49-F238E27FC236}">
                    <a16:creationId xmlns:a16="http://schemas.microsoft.com/office/drawing/2014/main" id="{9C48C362-4B64-1A8A-47DB-FF28D870E1A7}"/>
                  </a:ext>
                </a:extLst>
              </p:cNvPr>
              <p:cNvSpPr/>
              <p:nvPr/>
            </p:nvSpPr>
            <p:spPr bwMode="auto">
              <a:xfrm>
                <a:off x="5549604" y="1682688"/>
                <a:ext cx="899605" cy="19944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73" name="Rectangle 9272">
                <a:extLst>
                  <a:ext uri="{FF2B5EF4-FFF2-40B4-BE49-F238E27FC236}">
                    <a16:creationId xmlns:a16="http://schemas.microsoft.com/office/drawing/2014/main" id="{8F9F77A4-9146-F089-9002-D7EB5DF640A8}"/>
                  </a:ext>
                </a:extLst>
              </p:cNvPr>
              <p:cNvSpPr/>
              <p:nvPr/>
            </p:nvSpPr>
            <p:spPr bwMode="auto">
              <a:xfrm>
                <a:off x="6403494" y="1682690"/>
                <a:ext cx="45719" cy="19944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276" name="Group 9275">
            <a:extLst>
              <a:ext uri="{FF2B5EF4-FFF2-40B4-BE49-F238E27FC236}">
                <a16:creationId xmlns:a16="http://schemas.microsoft.com/office/drawing/2014/main" id="{6629A842-5AA3-733E-763A-863124826FD4}"/>
              </a:ext>
            </a:extLst>
          </p:cNvPr>
          <p:cNvGrpSpPr/>
          <p:nvPr/>
        </p:nvGrpSpPr>
        <p:grpSpPr>
          <a:xfrm>
            <a:off x="5765694" y="4869536"/>
            <a:ext cx="1802101" cy="199449"/>
            <a:chOff x="5579844" y="1671732"/>
            <a:chExt cx="1802101" cy="199449"/>
          </a:xfrm>
        </p:grpSpPr>
        <p:grpSp>
          <p:nvGrpSpPr>
            <p:cNvPr id="9277" name="Group 9276">
              <a:extLst>
                <a:ext uri="{FF2B5EF4-FFF2-40B4-BE49-F238E27FC236}">
                  <a16:creationId xmlns:a16="http://schemas.microsoft.com/office/drawing/2014/main" id="{0C70D894-A24A-D5FB-930D-EBF04FEAB1C2}"/>
                </a:ext>
              </a:extLst>
            </p:cNvPr>
            <p:cNvGrpSpPr/>
            <p:nvPr/>
          </p:nvGrpSpPr>
          <p:grpSpPr>
            <a:xfrm>
              <a:off x="5579844" y="1671734"/>
              <a:ext cx="869369" cy="199447"/>
              <a:chOff x="5579844" y="1682686"/>
              <a:chExt cx="869369" cy="199447"/>
            </a:xfrm>
          </p:grpSpPr>
          <p:sp>
            <p:nvSpPr>
              <p:cNvPr id="9281" name="Rectangle 9280">
                <a:extLst>
                  <a:ext uri="{FF2B5EF4-FFF2-40B4-BE49-F238E27FC236}">
                    <a16:creationId xmlns:a16="http://schemas.microsoft.com/office/drawing/2014/main" id="{2882527C-6CAC-46A3-EDA3-F53C11BD030A}"/>
                  </a:ext>
                </a:extLst>
              </p:cNvPr>
              <p:cNvSpPr/>
              <p:nvPr/>
            </p:nvSpPr>
            <p:spPr bwMode="auto">
              <a:xfrm>
                <a:off x="5579844" y="1682686"/>
                <a:ext cx="829320" cy="19944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82" name="Rectangle 9281">
                <a:extLst>
                  <a:ext uri="{FF2B5EF4-FFF2-40B4-BE49-F238E27FC236}">
                    <a16:creationId xmlns:a16="http://schemas.microsoft.com/office/drawing/2014/main" id="{AA6473EB-A0C2-0E52-ADE0-986C9AE31E00}"/>
                  </a:ext>
                </a:extLst>
              </p:cNvPr>
              <p:cNvSpPr/>
              <p:nvPr/>
            </p:nvSpPr>
            <p:spPr bwMode="auto">
              <a:xfrm>
                <a:off x="6300683" y="1682686"/>
                <a:ext cx="148530" cy="199447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278" name="Group 9277">
              <a:extLst>
                <a:ext uri="{FF2B5EF4-FFF2-40B4-BE49-F238E27FC236}">
                  <a16:creationId xmlns:a16="http://schemas.microsoft.com/office/drawing/2014/main" id="{76A1509C-85CA-E042-A79F-B549BD930E00}"/>
                </a:ext>
              </a:extLst>
            </p:cNvPr>
            <p:cNvGrpSpPr/>
            <p:nvPr/>
          </p:nvGrpSpPr>
          <p:grpSpPr>
            <a:xfrm rot="10800000">
              <a:off x="6431779" y="1671732"/>
              <a:ext cx="950166" cy="199448"/>
              <a:chOff x="5505717" y="1682688"/>
              <a:chExt cx="950166" cy="199448"/>
            </a:xfrm>
          </p:grpSpPr>
          <p:sp>
            <p:nvSpPr>
              <p:cNvPr id="9279" name="Rectangle 9278">
                <a:extLst>
                  <a:ext uri="{FF2B5EF4-FFF2-40B4-BE49-F238E27FC236}">
                    <a16:creationId xmlns:a16="http://schemas.microsoft.com/office/drawing/2014/main" id="{657C066B-FC26-7461-9AF9-37F8E044CFEA}"/>
                  </a:ext>
                </a:extLst>
              </p:cNvPr>
              <p:cNvSpPr/>
              <p:nvPr/>
            </p:nvSpPr>
            <p:spPr bwMode="auto">
              <a:xfrm>
                <a:off x="5505717" y="1682688"/>
                <a:ext cx="950166" cy="19944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80" name="Rectangle 9279">
                <a:extLst>
                  <a:ext uri="{FF2B5EF4-FFF2-40B4-BE49-F238E27FC236}">
                    <a16:creationId xmlns:a16="http://schemas.microsoft.com/office/drawing/2014/main" id="{F3714D12-BDA1-B3A5-4B36-E147131C6518}"/>
                  </a:ext>
                </a:extLst>
              </p:cNvPr>
              <p:cNvSpPr/>
              <p:nvPr/>
            </p:nvSpPr>
            <p:spPr bwMode="auto">
              <a:xfrm>
                <a:off x="6046349" y="1682689"/>
                <a:ext cx="402865" cy="19944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283" name="Group 9282">
            <a:extLst>
              <a:ext uri="{FF2B5EF4-FFF2-40B4-BE49-F238E27FC236}">
                <a16:creationId xmlns:a16="http://schemas.microsoft.com/office/drawing/2014/main" id="{B0E42116-3687-6CA4-D775-AC47087F2EA4}"/>
              </a:ext>
            </a:extLst>
          </p:cNvPr>
          <p:cNvGrpSpPr/>
          <p:nvPr/>
        </p:nvGrpSpPr>
        <p:grpSpPr>
          <a:xfrm>
            <a:off x="6387631" y="5142617"/>
            <a:ext cx="1539325" cy="199449"/>
            <a:chOff x="6201781" y="1671732"/>
            <a:chExt cx="1539325" cy="199449"/>
          </a:xfrm>
        </p:grpSpPr>
        <p:grpSp>
          <p:nvGrpSpPr>
            <p:cNvPr id="9284" name="Group 9283">
              <a:extLst>
                <a:ext uri="{FF2B5EF4-FFF2-40B4-BE49-F238E27FC236}">
                  <a16:creationId xmlns:a16="http://schemas.microsoft.com/office/drawing/2014/main" id="{E6832433-13B1-8342-3454-6C5CEF2C4B2F}"/>
                </a:ext>
              </a:extLst>
            </p:cNvPr>
            <p:cNvGrpSpPr/>
            <p:nvPr/>
          </p:nvGrpSpPr>
          <p:grpSpPr>
            <a:xfrm>
              <a:off x="6201781" y="1671734"/>
              <a:ext cx="247431" cy="199447"/>
              <a:chOff x="6201781" y="1682686"/>
              <a:chExt cx="247431" cy="199447"/>
            </a:xfrm>
          </p:grpSpPr>
          <p:sp>
            <p:nvSpPr>
              <p:cNvPr id="9288" name="Rectangle 9287">
                <a:extLst>
                  <a:ext uri="{FF2B5EF4-FFF2-40B4-BE49-F238E27FC236}">
                    <a16:creationId xmlns:a16="http://schemas.microsoft.com/office/drawing/2014/main" id="{18227B68-56A0-1F07-0B8F-1BA7BA79B077}"/>
                  </a:ext>
                </a:extLst>
              </p:cNvPr>
              <p:cNvSpPr/>
              <p:nvPr/>
            </p:nvSpPr>
            <p:spPr bwMode="auto">
              <a:xfrm>
                <a:off x="6201781" y="1682686"/>
                <a:ext cx="247428" cy="19944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89" name="Rectangle 9288">
                <a:extLst>
                  <a:ext uri="{FF2B5EF4-FFF2-40B4-BE49-F238E27FC236}">
                    <a16:creationId xmlns:a16="http://schemas.microsoft.com/office/drawing/2014/main" id="{22327335-2A54-0C2F-B4A0-68522CEE2975}"/>
                  </a:ext>
                </a:extLst>
              </p:cNvPr>
              <p:cNvSpPr/>
              <p:nvPr/>
            </p:nvSpPr>
            <p:spPr bwMode="auto">
              <a:xfrm>
                <a:off x="6403493" y="1682686"/>
                <a:ext cx="45719" cy="199447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285" name="Group 9284">
              <a:extLst>
                <a:ext uri="{FF2B5EF4-FFF2-40B4-BE49-F238E27FC236}">
                  <a16:creationId xmlns:a16="http://schemas.microsoft.com/office/drawing/2014/main" id="{2B1A4364-C9E0-30CA-21D5-A037A063B2FD}"/>
                </a:ext>
              </a:extLst>
            </p:cNvPr>
            <p:cNvGrpSpPr/>
            <p:nvPr/>
          </p:nvGrpSpPr>
          <p:grpSpPr>
            <a:xfrm rot="10800000">
              <a:off x="6438449" y="1671732"/>
              <a:ext cx="1302657" cy="199448"/>
              <a:chOff x="5146556" y="1682688"/>
              <a:chExt cx="1302657" cy="199448"/>
            </a:xfrm>
          </p:grpSpPr>
          <p:sp>
            <p:nvSpPr>
              <p:cNvPr id="9286" name="Rectangle 9285">
                <a:extLst>
                  <a:ext uri="{FF2B5EF4-FFF2-40B4-BE49-F238E27FC236}">
                    <a16:creationId xmlns:a16="http://schemas.microsoft.com/office/drawing/2014/main" id="{F581DFC0-1EF9-C4A1-69CA-3E96F70FF4BB}"/>
                  </a:ext>
                </a:extLst>
              </p:cNvPr>
              <p:cNvSpPr/>
              <p:nvPr/>
            </p:nvSpPr>
            <p:spPr bwMode="auto">
              <a:xfrm>
                <a:off x="5146556" y="1682688"/>
                <a:ext cx="1262609" cy="19944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87" name="Rectangle 9286">
                <a:extLst>
                  <a:ext uri="{FF2B5EF4-FFF2-40B4-BE49-F238E27FC236}">
                    <a16:creationId xmlns:a16="http://schemas.microsoft.com/office/drawing/2014/main" id="{6F560602-177B-5273-809F-6E08A34D8A6D}"/>
                  </a:ext>
                </a:extLst>
              </p:cNvPr>
              <p:cNvSpPr/>
              <p:nvPr/>
            </p:nvSpPr>
            <p:spPr bwMode="auto">
              <a:xfrm>
                <a:off x="5838179" y="1682689"/>
                <a:ext cx="611034" cy="19944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290" name="Group 9289">
            <a:extLst>
              <a:ext uri="{FF2B5EF4-FFF2-40B4-BE49-F238E27FC236}">
                <a16:creationId xmlns:a16="http://schemas.microsoft.com/office/drawing/2014/main" id="{B34617FC-CD16-A8E5-E1A4-E3AAFBF4A255}"/>
              </a:ext>
            </a:extLst>
          </p:cNvPr>
          <p:cNvGrpSpPr/>
          <p:nvPr/>
        </p:nvGrpSpPr>
        <p:grpSpPr>
          <a:xfrm>
            <a:off x="6307541" y="5415691"/>
            <a:ext cx="1253580" cy="199449"/>
            <a:chOff x="6121691" y="1671732"/>
            <a:chExt cx="1253580" cy="199449"/>
          </a:xfrm>
        </p:grpSpPr>
        <p:grpSp>
          <p:nvGrpSpPr>
            <p:cNvPr id="9291" name="Group 9290">
              <a:extLst>
                <a:ext uri="{FF2B5EF4-FFF2-40B4-BE49-F238E27FC236}">
                  <a16:creationId xmlns:a16="http://schemas.microsoft.com/office/drawing/2014/main" id="{C3AF404A-016A-E657-8F3A-81B314017B71}"/>
                </a:ext>
              </a:extLst>
            </p:cNvPr>
            <p:cNvGrpSpPr/>
            <p:nvPr/>
          </p:nvGrpSpPr>
          <p:grpSpPr>
            <a:xfrm>
              <a:off x="6121691" y="1671734"/>
              <a:ext cx="327522" cy="199447"/>
              <a:chOff x="6121691" y="1682686"/>
              <a:chExt cx="327522" cy="199447"/>
            </a:xfrm>
          </p:grpSpPr>
          <p:sp>
            <p:nvSpPr>
              <p:cNvPr id="9295" name="Rectangle 9294">
                <a:extLst>
                  <a:ext uri="{FF2B5EF4-FFF2-40B4-BE49-F238E27FC236}">
                    <a16:creationId xmlns:a16="http://schemas.microsoft.com/office/drawing/2014/main" id="{F427ED9C-1A3C-5304-03E4-497D877A5090}"/>
                  </a:ext>
                </a:extLst>
              </p:cNvPr>
              <p:cNvSpPr/>
              <p:nvPr/>
            </p:nvSpPr>
            <p:spPr bwMode="auto">
              <a:xfrm>
                <a:off x="6121691" y="1682686"/>
                <a:ext cx="327522" cy="19944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96" name="Rectangle 9295">
                <a:extLst>
                  <a:ext uri="{FF2B5EF4-FFF2-40B4-BE49-F238E27FC236}">
                    <a16:creationId xmlns:a16="http://schemas.microsoft.com/office/drawing/2014/main" id="{D7876CE7-F0EF-5677-71DB-713577289D12}"/>
                  </a:ext>
                </a:extLst>
              </p:cNvPr>
              <p:cNvSpPr/>
              <p:nvPr/>
            </p:nvSpPr>
            <p:spPr bwMode="auto">
              <a:xfrm>
                <a:off x="6403493" y="1682686"/>
                <a:ext cx="45719" cy="199447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292" name="Group 9291">
              <a:extLst>
                <a:ext uri="{FF2B5EF4-FFF2-40B4-BE49-F238E27FC236}">
                  <a16:creationId xmlns:a16="http://schemas.microsoft.com/office/drawing/2014/main" id="{5C017043-5EEC-CDF5-C987-75E0EAA3CE02}"/>
                </a:ext>
              </a:extLst>
            </p:cNvPr>
            <p:cNvGrpSpPr/>
            <p:nvPr/>
          </p:nvGrpSpPr>
          <p:grpSpPr>
            <a:xfrm rot="10800000">
              <a:off x="6438449" y="1671732"/>
              <a:ext cx="936822" cy="199447"/>
              <a:chOff x="5512391" y="1682689"/>
              <a:chExt cx="936822" cy="199447"/>
            </a:xfrm>
          </p:grpSpPr>
          <p:sp>
            <p:nvSpPr>
              <p:cNvPr id="9293" name="Rectangle 9292">
                <a:extLst>
                  <a:ext uri="{FF2B5EF4-FFF2-40B4-BE49-F238E27FC236}">
                    <a16:creationId xmlns:a16="http://schemas.microsoft.com/office/drawing/2014/main" id="{FD08BB28-B17B-F5D2-EA01-26A77B3CC058}"/>
                  </a:ext>
                </a:extLst>
              </p:cNvPr>
              <p:cNvSpPr/>
              <p:nvPr/>
            </p:nvSpPr>
            <p:spPr bwMode="auto">
              <a:xfrm>
                <a:off x="5512391" y="1682689"/>
                <a:ext cx="926060" cy="19944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94" name="Rectangle 9293">
                <a:extLst>
                  <a:ext uri="{FF2B5EF4-FFF2-40B4-BE49-F238E27FC236}">
                    <a16:creationId xmlns:a16="http://schemas.microsoft.com/office/drawing/2014/main" id="{5F7ACBA9-F8BB-670B-E454-6A3620F5AC7A}"/>
                  </a:ext>
                </a:extLst>
              </p:cNvPr>
              <p:cNvSpPr/>
              <p:nvPr/>
            </p:nvSpPr>
            <p:spPr bwMode="auto">
              <a:xfrm>
                <a:off x="6320001" y="1682689"/>
                <a:ext cx="129212" cy="199447"/>
              </a:xfrm>
              <a:prstGeom prst="rect">
                <a:avLst/>
              </a:prstGeom>
              <a:solidFill>
                <a:schemeClr val="accent3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677F0E-168A-90EC-E221-FEDE7FCBDEA2}"/>
              </a:ext>
            </a:extLst>
          </p:cNvPr>
          <p:cNvCxnSpPr/>
          <p:nvPr/>
        </p:nvCxnSpPr>
        <p:spPr bwMode="auto">
          <a:xfrm flipV="1">
            <a:off x="6629681" y="1529035"/>
            <a:ext cx="0" cy="4141209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302" name="Group 9301">
            <a:extLst>
              <a:ext uri="{FF2B5EF4-FFF2-40B4-BE49-F238E27FC236}">
                <a16:creationId xmlns:a16="http://schemas.microsoft.com/office/drawing/2014/main" id="{27CA965F-D62C-170A-6507-A315A5E9E75C}"/>
              </a:ext>
            </a:extLst>
          </p:cNvPr>
          <p:cNvGrpSpPr/>
          <p:nvPr/>
        </p:nvGrpSpPr>
        <p:grpSpPr>
          <a:xfrm>
            <a:off x="3589875" y="1548411"/>
            <a:ext cx="5886480" cy="307777"/>
            <a:chOff x="3404025" y="1622751"/>
            <a:chExt cx="5886480" cy="307777"/>
          </a:xfrm>
        </p:grpSpPr>
        <p:sp>
          <p:nvSpPr>
            <p:cNvPr id="9298" name="TextBox 9297">
              <a:extLst>
                <a:ext uri="{FF2B5EF4-FFF2-40B4-BE49-F238E27FC236}">
                  <a16:creationId xmlns:a16="http://schemas.microsoft.com/office/drawing/2014/main" id="{B7DD409D-87E1-5038-D253-3E6432D587D0}"/>
                </a:ext>
              </a:extLst>
            </p:cNvPr>
            <p:cNvSpPr txBox="1"/>
            <p:nvPr/>
          </p:nvSpPr>
          <p:spPr bwMode="auto">
            <a:xfrm>
              <a:off x="3404025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63</a:t>
              </a:r>
            </a:p>
          </p:txBody>
        </p:sp>
        <p:sp>
          <p:nvSpPr>
            <p:cNvPr id="9299" name="TextBox 9298">
              <a:extLst>
                <a:ext uri="{FF2B5EF4-FFF2-40B4-BE49-F238E27FC236}">
                  <a16:creationId xmlns:a16="http://schemas.microsoft.com/office/drawing/2014/main" id="{95E40FD0-5B4C-EBEC-42B5-FD233B297E26}"/>
                </a:ext>
              </a:extLst>
            </p:cNvPr>
            <p:cNvSpPr txBox="1"/>
            <p:nvPr/>
          </p:nvSpPr>
          <p:spPr bwMode="auto">
            <a:xfrm>
              <a:off x="8627565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59</a:t>
              </a:r>
            </a:p>
          </p:txBody>
        </p:sp>
        <p:sp>
          <p:nvSpPr>
            <p:cNvPr id="9300" name="TextBox 9299">
              <a:extLst>
                <a:ext uri="{FF2B5EF4-FFF2-40B4-BE49-F238E27FC236}">
                  <a16:creationId xmlns:a16="http://schemas.microsoft.com/office/drawing/2014/main" id="{55D03A2D-0B9D-7A49-0CCE-CC91E720CD29}"/>
                </a:ext>
              </a:extLst>
            </p:cNvPr>
            <p:cNvSpPr txBox="1"/>
            <p:nvPr/>
          </p:nvSpPr>
          <p:spPr bwMode="auto">
            <a:xfrm>
              <a:off x="7986145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45</a:t>
              </a:r>
            </a:p>
          </p:txBody>
        </p:sp>
        <p:sp>
          <p:nvSpPr>
            <p:cNvPr id="9301" name="TextBox 9300">
              <a:extLst>
                <a:ext uri="{FF2B5EF4-FFF2-40B4-BE49-F238E27FC236}">
                  <a16:creationId xmlns:a16="http://schemas.microsoft.com/office/drawing/2014/main" id="{6021EFE1-A6E8-0DD5-B74B-E33572BFE763}"/>
                </a:ext>
              </a:extLst>
            </p:cNvPr>
            <p:cNvSpPr txBox="1"/>
            <p:nvPr/>
          </p:nvSpPr>
          <p:spPr bwMode="auto">
            <a:xfrm>
              <a:off x="4309015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43</a:t>
              </a:r>
            </a:p>
          </p:txBody>
        </p:sp>
      </p:grpSp>
      <p:grpSp>
        <p:nvGrpSpPr>
          <p:cNvPr id="9303" name="Group 9302">
            <a:extLst>
              <a:ext uri="{FF2B5EF4-FFF2-40B4-BE49-F238E27FC236}">
                <a16:creationId xmlns:a16="http://schemas.microsoft.com/office/drawing/2014/main" id="{35C188C9-B532-8F70-F437-C70906BB269C}"/>
              </a:ext>
            </a:extLst>
          </p:cNvPr>
          <p:cNvGrpSpPr/>
          <p:nvPr/>
        </p:nvGrpSpPr>
        <p:grpSpPr>
          <a:xfrm>
            <a:off x="3811769" y="1821071"/>
            <a:ext cx="5511354" cy="307777"/>
            <a:chOff x="3625919" y="1622751"/>
            <a:chExt cx="5511354" cy="307777"/>
          </a:xfrm>
        </p:grpSpPr>
        <p:sp>
          <p:nvSpPr>
            <p:cNvPr id="9304" name="TextBox 9303">
              <a:extLst>
                <a:ext uri="{FF2B5EF4-FFF2-40B4-BE49-F238E27FC236}">
                  <a16:creationId xmlns:a16="http://schemas.microsoft.com/office/drawing/2014/main" id="{81110B57-D6E5-277E-546E-214257046F1D}"/>
                </a:ext>
              </a:extLst>
            </p:cNvPr>
            <p:cNvSpPr txBox="1"/>
            <p:nvPr/>
          </p:nvSpPr>
          <p:spPr bwMode="auto">
            <a:xfrm>
              <a:off x="3625919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58</a:t>
              </a:r>
            </a:p>
          </p:txBody>
        </p:sp>
        <p:sp>
          <p:nvSpPr>
            <p:cNvPr id="9305" name="TextBox 9304">
              <a:extLst>
                <a:ext uri="{FF2B5EF4-FFF2-40B4-BE49-F238E27FC236}">
                  <a16:creationId xmlns:a16="http://schemas.microsoft.com/office/drawing/2014/main" id="{D14C8381-849C-CA00-CF2F-7392F58550A7}"/>
                </a:ext>
              </a:extLst>
            </p:cNvPr>
            <p:cNvSpPr txBox="1"/>
            <p:nvPr/>
          </p:nvSpPr>
          <p:spPr bwMode="auto">
            <a:xfrm>
              <a:off x="8474333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56</a:t>
              </a:r>
            </a:p>
          </p:txBody>
        </p:sp>
        <p:sp>
          <p:nvSpPr>
            <p:cNvPr id="9306" name="TextBox 9305">
              <a:extLst>
                <a:ext uri="{FF2B5EF4-FFF2-40B4-BE49-F238E27FC236}">
                  <a16:creationId xmlns:a16="http://schemas.microsoft.com/office/drawing/2014/main" id="{35FC0A29-0CBC-280B-31B7-9C9864766E61}"/>
                </a:ext>
              </a:extLst>
            </p:cNvPr>
            <p:cNvSpPr txBox="1"/>
            <p:nvPr/>
          </p:nvSpPr>
          <p:spPr bwMode="auto">
            <a:xfrm>
              <a:off x="6201781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9307" name="TextBox 9306">
              <a:extLst>
                <a:ext uri="{FF2B5EF4-FFF2-40B4-BE49-F238E27FC236}">
                  <a16:creationId xmlns:a16="http://schemas.microsoft.com/office/drawing/2014/main" id="{FCED9231-5B07-9070-E81A-E7EE98A0107E}"/>
                </a:ext>
              </a:extLst>
            </p:cNvPr>
            <p:cNvSpPr txBox="1"/>
            <p:nvPr/>
          </p:nvSpPr>
          <p:spPr bwMode="auto">
            <a:xfrm>
              <a:off x="5821226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9308" name="Group 9307">
            <a:extLst>
              <a:ext uri="{FF2B5EF4-FFF2-40B4-BE49-F238E27FC236}">
                <a16:creationId xmlns:a16="http://schemas.microsoft.com/office/drawing/2014/main" id="{6FDA679B-EC75-8FA2-501A-6B5D11CF3AE1}"/>
              </a:ext>
            </a:extLst>
          </p:cNvPr>
          <p:cNvGrpSpPr/>
          <p:nvPr/>
        </p:nvGrpSpPr>
        <p:grpSpPr>
          <a:xfrm>
            <a:off x="3379423" y="2093731"/>
            <a:ext cx="5149659" cy="307777"/>
            <a:chOff x="3193573" y="1622751"/>
            <a:chExt cx="5149659" cy="307777"/>
          </a:xfrm>
        </p:grpSpPr>
        <p:sp>
          <p:nvSpPr>
            <p:cNvPr id="9309" name="TextBox 9308">
              <a:extLst>
                <a:ext uri="{FF2B5EF4-FFF2-40B4-BE49-F238E27FC236}">
                  <a16:creationId xmlns:a16="http://schemas.microsoft.com/office/drawing/2014/main" id="{AFD1F294-4F00-8669-AAAB-A3B1CD60DE59}"/>
                </a:ext>
              </a:extLst>
            </p:cNvPr>
            <p:cNvSpPr txBox="1"/>
            <p:nvPr/>
          </p:nvSpPr>
          <p:spPr bwMode="auto">
            <a:xfrm>
              <a:off x="3193573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68</a:t>
              </a:r>
            </a:p>
          </p:txBody>
        </p:sp>
        <p:sp>
          <p:nvSpPr>
            <p:cNvPr id="9310" name="TextBox 9309">
              <a:extLst>
                <a:ext uri="{FF2B5EF4-FFF2-40B4-BE49-F238E27FC236}">
                  <a16:creationId xmlns:a16="http://schemas.microsoft.com/office/drawing/2014/main" id="{F2B3674D-6281-84DB-F2C9-9516D1565156}"/>
                </a:ext>
              </a:extLst>
            </p:cNvPr>
            <p:cNvSpPr txBox="1"/>
            <p:nvPr/>
          </p:nvSpPr>
          <p:spPr bwMode="auto">
            <a:xfrm>
              <a:off x="7680292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38</a:t>
              </a:r>
            </a:p>
          </p:txBody>
        </p:sp>
        <p:sp>
          <p:nvSpPr>
            <p:cNvPr id="9311" name="TextBox 9310">
              <a:extLst>
                <a:ext uri="{FF2B5EF4-FFF2-40B4-BE49-F238E27FC236}">
                  <a16:creationId xmlns:a16="http://schemas.microsoft.com/office/drawing/2014/main" id="{52FFC7ED-8A4C-EB5D-4898-28E53042EBB3}"/>
                </a:ext>
              </a:extLst>
            </p:cNvPr>
            <p:cNvSpPr txBox="1"/>
            <p:nvPr/>
          </p:nvSpPr>
          <p:spPr bwMode="auto">
            <a:xfrm>
              <a:off x="6177573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9312" name="TextBox 9311">
              <a:extLst>
                <a:ext uri="{FF2B5EF4-FFF2-40B4-BE49-F238E27FC236}">
                  <a16:creationId xmlns:a16="http://schemas.microsoft.com/office/drawing/2014/main" id="{9081361A-14F8-94D4-6FAE-8EC930B97808}"/>
                </a:ext>
              </a:extLst>
            </p:cNvPr>
            <p:cNvSpPr txBox="1"/>
            <p:nvPr/>
          </p:nvSpPr>
          <p:spPr bwMode="auto">
            <a:xfrm>
              <a:off x="6033693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9313" name="Group 9312">
            <a:extLst>
              <a:ext uri="{FF2B5EF4-FFF2-40B4-BE49-F238E27FC236}">
                <a16:creationId xmlns:a16="http://schemas.microsoft.com/office/drawing/2014/main" id="{07DAAC1C-BF7F-3DC0-247D-FFC8504C425D}"/>
              </a:ext>
            </a:extLst>
          </p:cNvPr>
          <p:cNvGrpSpPr/>
          <p:nvPr/>
        </p:nvGrpSpPr>
        <p:grpSpPr>
          <a:xfrm>
            <a:off x="3269163" y="2377149"/>
            <a:ext cx="4855156" cy="307777"/>
            <a:chOff x="3083313" y="1622751"/>
            <a:chExt cx="4855156" cy="307777"/>
          </a:xfrm>
        </p:grpSpPr>
        <p:sp>
          <p:nvSpPr>
            <p:cNvPr id="9314" name="TextBox 9313">
              <a:extLst>
                <a:ext uri="{FF2B5EF4-FFF2-40B4-BE49-F238E27FC236}">
                  <a16:creationId xmlns:a16="http://schemas.microsoft.com/office/drawing/2014/main" id="{3B8C9AD7-DE5D-CE45-5A14-4EBE48C08E89}"/>
                </a:ext>
              </a:extLst>
            </p:cNvPr>
            <p:cNvSpPr txBox="1"/>
            <p:nvPr/>
          </p:nvSpPr>
          <p:spPr bwMode="auto">
            <a:xfrm>
              <a:off x="3083313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70</a:t>
              </a:r>
            </a:p>
          </p:txBody>
        </p:sp>
        <p:sp>
          <p:nvSpPr>
            <p:cNvPr id="9315" name="TextBox 9314">
              <a:extLst>
                <a:ext uri="{FF2B5EF4-FFF2-40B4-BE49-F238E27FC236}">
                  <a16:creationId xmlns:a16="http://schemas.microsoft.com/office/drawing/2014/main" id="{F5EC8671-D474-6259-110D-0A2E4A2B1C02}"/>
                </a:ext>
              </a:extLst>
            </p:cNvPr>
            <p:cNvSpPr txBox="1"/>
            <p:nvPr/>
          </p:nvSpPr>
          <p:spPr bwMode="auto">
            <a:xfrm>
              <a:off x="7275529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29</a:t>
              </a:r>
            </a:p>
          </p:txBody>
        </p:sp>
        <p:sp>
          <p:nvSpPr>
            <p:cNvPr id="9316" name="TextBox 9315">
              <a:extLst>
                <a:ext uri="{FF2B5EF4-FFF2-40B4-BE49-F238E27FC236}">
                  <a16:creationId xmlns:a16="http://schemas.microsoft.com/office/drawing/2014/main" id="{79B714A9-5D76-B9D9-B013-4DF4D525BCED}"/>
                </a:ext>
              </a:extLst>
            </p:cNvPr>
            <p:cNvSpPr txBox="1"/>
            <p:nvPr/>
          </p:nvSpPr>
          <p:spPr bwMode="auto">
            <a:xfrm>
              <a:off x="6169507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9317" name="TextBox 9316">
              <a:extLst>
                <a:ext uri="{FF2B5EF4-FFF2-40B4-BE49-F238E27FC236}">
                  <a16:creationId xmlns:a16="http://schemas.microsoft.com/office/drawing/2014/main" id="{5F0D4A99-1B24-6569-104B-5FDCB97635BA}"/>
                </a:ext>
              </a:extLst>
            </p:cNvPr>
            <p:cNvSpPr txBox="1"/>
            <p:nvPr/>
          </p:nvSpPr>
          <p:spPr bwMode="auto">
            <a:xfrm>
              <a:off x="5764530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9318" name="Group 9317">
            <a:extLst>
              <a:ext uri="{FF2B5EF4-FFF2-40B4-BE49-F238E27FC236}">
                <a16:creationId xmlns:a16="http://schemas.microsoft.com/office/drawing/2014/main" id="{15F3AB0B-2604-73D3-5535-577D5F4C92A4}"/>
              </a:ext>
            </a:extLst>
          </p:cNvPr>
          <p:cNvGrpSpPr/>
          <p:nvPr/>
        </p:nvGrpSpPr>
        <p:grpSpPr>
          <a:xfrm>
            <a:off x="4761874" y="2639051"/>
            <a:ext cx="4383011" cy="307777"/>
            <a:chOff x="4576024" y="1622751"/>
            <a:chExt cx="4383011" cy="307777"/>
          </a:xfrm>
        </p:grpSpPr>
        <p:sp>
          <p:nvSpPr>
            <p:cNvPr id="9319" name="TextBox 9318">
              <a:extLst>
                <a:ext uri="{FF2B5EF4-FFF2-40B4-BE49-F238E27FC236}">
                  <a16:creationId xmlns:a16="http://schemas.microsoft.com/office/drawing/2014/main" id="{03B9C95F-BE81-BA6C-0793-57BA9ECF1F58}"/>
                </a:ext>
              </a:extLst>
            </p:cNvPr>
            <p:cNvSpPr txBox="1"/>
            <p:nvPr/>
          </p:nvSpPr>
          <p:spPr bwMode="auto">
            <a:xfrm>
              <a:off x="4576024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37</a:t>
              </a:r>
            </a:p>
          </p:txBody>
        </p:sp>
        <p:sp>
          <p:nvSpPr>
            <p:cNvPr id="9320" name="TextBox 9319">
              <a:extLst>
                <a:ext uri="{FF2B5EF4-FFF2-40B4-BE49-F238E27FC236}">
                  <a16:creationId xmlns:a16="http://schemas.microsoft.com/office/drawing/2014/main" id="{05942DAF-E0EC-62C9-B6F8-D654AAACBA9A}"/>
                </a:ext>
              </a:extLst>
            </p:cNvPr>
            <p:cNvSpPr txBox="1"/>
            <p:nvPr/>
          </p:nvSpPr>
          <p:spPr bwMode="auto">
            <a:xfrm>
              <a:off x="8296095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51</a:t>
              </a:r>
            </a:p>
          </p:txBody>
        </p:sp>
        <p:sp>
          <p:nvSpPr>
            <p:cNvPr id="9321" name="TextBox 9320">
              <a:extLst>
                <a:ext uri="{FF2B5EF4-FFF2-40B4-BE49-F238E27FC236}">
                  <a16:creationId xmlns:a16="http://schemas.microsoft.com/office/drawing/2014/main" id="{6C00B579-A0AF-163E-874E-0B94A1C60158}"/>
                </a:ext>
              </a:extLst>
            </p:cNvPr>
            <p:cNvSpPr txBox="1"/>
            <p:nvPr/>
          </p:nvSpPr>
          <p:spPr bwMode="auto">
            <a:xfrm>
              <a:off x="6693947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16</a:t>
              </a:r>
            </a:p>
          </p:txBody>
        </p:sp>
        <p:sp>
          <p:nvSpPr>
            <p:cNvPr id="9322" name="TextBox 9321">
              <a:extLst>
                <a:ext uri="{FF2B5EF4-FFF2-40B4-BE49-F238E27FC236}">
                  <a16:creationId xmlns:a16="http://schemas.microsoft.com/office/drawing/2014/main" id="{E2EAFA2F-F076-77CD-3986-4B62CA6DB3DE}"/>
                </a:ext>
              </a:extLst>
            </p:cNvPr>
            <p:cNvSpPr txBox="1"/>
            <p:nvPr/>
          </p:nvSpPr>
          <p:spPr bwMode="auto">
            <a:xfrm>
              <a:off x="5891827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9323" name="Group 9322">
            <a:extLst>
              <a:ext uri="{FF2B5EF4-FFF2-40B4-BE49-F238E27FC236}">
                <a16:creationId xmlns:a16="http://schemas.microsoft.com/office/drawing/2014/main" id="{80EE6A2F-FDDF-3DAD-7799-3AB594589EE6}"/>
              </a:ext>
            </a:extLst>
          </p:cNvPr>
          <p:cNvGrpSpPr/>
          <p:nvPr/>
        </p:nvGrpSpPr>
        <p:grpSpPr>
          <a:xfrm>
            <a:off x="4118056" y="2916134"/>
            <a:ext cx="4144831" cy="307777"/>
            <a:chOff x="3932206" y="1622751"/>
            <a:chExt cx="4144831" cy="307777"/>
          </a:xfrm>
        </p:grpSpPr>
        <p:sp>
          <p:nvSpPr>
            <p:cNvPr id="9324" name="TextBox 9323">
              <a:extLst>
                <a:ext uri="{FF2B5EF4-FFF2-40B4-BE49-F238E27FC236}">
                  <a16:creationId xmlns:a16="http://schemas.microsoft.com/office/drawing/2014/main" id="{598BA6A7-B45C-442B-91C8-75D3BC8876E9}"/>
                </a:ext>
              </a:extLst>
            </p:cNvPr>
            <p:cNvSpPr txBox="1"/>
            <p:nvPr/>
          </p:nvSpPr>
          <p:spPr bwMode="auto">
            <a:xfrm>
              <a:off x="3932206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52</a:t>
              </a:r>
            </a:p>
          </p:txBody>
        </p:sp>
        <p:sp>
          <p:nvSpPr>
            <p:cNvPr id="9325" name="TextBox 9324">
              <a:extLst>
                <a:ext uri="{FF2B5EF4-FFF2-40B4-BE49-F238E27FC236}">
                  <a16:creationId xmlns:a16="http://schemas.microsoft.com/office/drawing/2014/main" id="{5A3B7654-DEB1-5E89-4C01-616B43600EC1}"/>
                </a:ext>
              </a:extLst>
            </p:cNvPr>
            <p:cNvSpPr txBox="1"/>
            <p:nvPr/>
          </p:nvSpPr>
          <p:spPr bwMode="auto">
            <a:xfrm>
              <a:off x="7414097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32</a:t>
              </a:r>
            </a:p>
          </p:txBody>
        </p:sp>
      </p:grpSp>
      <p:grpSp>
        <p:nvGrpSpPr>
          <p:cNvPr id="9328" name="Group 9327">
            <a:extLst>
              <a:ext uri="{FF2B5EF4-FFF2-40B4-BE49-F238E27FC236}">
                <a16:creationId xmlns:a16="http://schemas.microsoft.com/office/drawing/2014/main" id="{A7F2681C-1F51-0DBC-A4BA-B9FE3EDF6FFC}"/>
              </a:ext>
            </a:extLst>
          </p:cNvPr>
          <p:cNvGrpSpPr/>
          <p:nvPr/>
        </p:nvGrpSpPr>
        <p:grpSpPr>
          <a:xfrm>
            <a:off x="4572243" y="3190013"/>
            <a:ext cx="3833788" cy="318535"/>
            <a:chOff x="4386393" y="1611993"/>
            <a:chExt cx="3833788" cy="318535"/>
          </a:xfrm>
        </p:grpSpPr>
        <p:sp>
          <p:nvSpPr>
            <p:cNvPr id="9329" name="TextBox 9328">
              <a:extLst>
                <a:ext uri="{FF2B5EF4-FFF2-40B4-BE49-F238E27FC236}">
                  <a16:creationId xmlns:a16="http://schemas.microsoft.com/office/drawing/2014/main" id="{3A8A98CF-1203-8EF5-31AC-8B6B95425F0D}"/>
                </a:ext>
              </a:extLst>
            </p:cNvPr>
            <p:cNvSpPr txBox="1"/>
            <p:nvPr/>
          </p:nvSpPr>
          <p:spPr bwMode="auto">
            <a:xfrm>
              <a:off x="4386393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41</a:t>
              </a:r>
            </a:p>
          </p:txBody>
        </p:sp>
        <p:sp>
          <p:nvSpPr>
            <p:cNvPr id="9330" name="TextBox 9329">
              <a:extLst>
                <a:ext uri="{FF2B5EF4-FFF2-40B4-BE49-F238E27FC236}">
                  <a16:creationId xmlns:a16="http://schemas.microsoft.com/office/drawing/2014/main" id="{9FB577C6-DD1E-4407-94EA-8D10E5BC317C}"/>
                </a:ext>
              </a:extLst>
            </p:cNvPr>
            <p:cNvSpPr txBox="1"/>
            <p:nvPr/>
          </p:nvSpPr>
          <p:spPr bwMode="auto">
            <a:xfrm>
              <a:off x="7557241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35</a:t>
              </a:r>
            </a:p>
          </p:txBody>
        </p:sp>
        <p:sp>
          <p:nvSpPr>
            <p:cNvPr id="9331" name="TextBox 9330">
              <a:extLst>
                <a:ext uri="{FF2B5EF4-FFF2-40B4-BE49-F238E27FC236}">
                  <a16:creationId xmlns:a16="http://schemas.microsoft.com/office/drawing/2014/main" id="{FA1F5E4A-A474-53C2-17B1-F263CEE8B040}"/>
                </a:ext>
              </a:extLst>
            </p:cNvPr>
            <p:cNvSpPr txBox="1"/>
            <p:nvPr/>
          </p:nvSpPr>
          <p:spPr bwMode="auto">
            <a:xfrm>
              <a:off x="6311373" y="1611993"/>
              <a:ext cx="4733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9332" name="TextBox 9331">
              <a:extLst>
                <a:ext uri="{FF2B5EF4-FFF2-40B4-BE49-F238E27FC236}">
                  <a16:creationId xmlns:a16="http://schemas.microsoft.com/office/drawing/2014/main" id="{01954147-7DD5-212F-D48D-B4F37163C8EF}"/>
                </a:ext>
              </a:extLst>
            </p:cNvPr>
            <p:cNvSpPr txBox="1"/>
            <p:nvPr/>
          </p:nvSpPr>
          <p:spPr bwMode="auto">
            <a:xfrm>
              <a:off x="6203578" y="1622751"/>
              <a:ext cx="2617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9333" name="Group 9332">
            <a:extLst>
              <a:ext uri="{FF2B5EF4-FFF2-40B4-BE49-F238E27FC236}">
                <a16:creationId xmlns:a16="http://schemas.microsoft.com/office/drawing/2014/main" id="{8D19FE73-700E-7844-E7CA-07F18D8936DD}"/>
              </a:ext>
            </a:extLst>
          </p:cNvPr>
          <p:cNvGrpSpPr/>
          <p:nvPr/>
        </p:nvGrpSpPr>
        <p:grpSpPr>
          <a:xfrm>
            <a:off x="5514246" y="3457031"/>
            <a:ext cx="2683366" cy="307777"/>
            <a:chOff x="5244960" y="1622751"/>
            <a:chExt cx="2683366" cy="307777"/>
          </a:xfrm>
        </p:grpSpPr>
        <p:sp>
          <p:nvSpPr>
            <p:cNvPr id="9334" name="TextBox 9333">
              <a:extLst>
                <a:ext uri="{FF2B5EF4-FFF2-40B4-BE49-F238E27FC236}">
                  <a16:creationId xmlns:a16="http://schemas.microsoft.com/office/drawing/2014/main" id="{47738DEF-E481-03D0-E364-64DF9A1ADECF}"/>
                </a:ext>
              </a:extLst>
            </p:cNvPr>
            <p:cNvSpPr txBox="1"/>
            <p:nvPr/>
          </p:nvSpPr>
          <p:spPr bwMode="auto">
            <a:xfrm>
              <a:off x="5244960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9335" name="TextBox 9334">
              <a:extLst>
                <a:ext uri="{FF2B5EF4-FFF2-40B4-BE49-F238E27FC236}">
                  <a16:creationId xmlns:a16="http://schemas.microsoft.com/office/drawing/2014/main" id="{5D58B99C-0A46-05EB-9155-3E204C7AF501}"/>
                </a:ext>
              </a:extLst>
            </p:cNvPr>
            <p:cNvSpPr txBox="1"/>
            <p:nvPr/>
          </p:nvSpPr>
          <p:spPr bwMode="auto">
            <a:xfrm>
              <a:off x="7265386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9336" name="TextBox 9335">
              <a:extLst>
                <a:ext uri="{FF2B5EF4-FFF2-40B4-BE49-F238E27FC236}">
                  <a16:creationId xmlns:a16="http://schemas.microsoft.com/office/drawing/2014/main" id="{D25C4BE9-928C-3649-C73E-FE272C6B62BE}"/>
                </a:ext>
              </a:extLst>
            </p:cNvPr>
            <p:cNvSpPr txBox="1"/>
            <p:nvPr/>
          </p:nvSpPr>
          <p:spPr bwMode="auto">
            <a:xfrm>
              <a:off x="6161377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9337" name="TextBox 9336">
              <a:extLst>
                <a:ext uri="{FF2B5EF4-FFF2-40B4-BE49-F238E27FC236}">
                  <a16:creationId xmlns:a16="http://schemas.microsoft.com/office/drawing/2014/main" id="{8B20605F-C007-E59B-12E3-8C0ADB0F1AE9}"/>
                </a:ext>
              </a:extLst>
            </p:cNvPr>
            <p:cNvSpPr txBox="1"/>
            <p:nvPr/>
          </p:nvSpPr>
          <p:spPr bwMode="auto">
            <a:xfrm>
              <a:off x="6077294" y="1622751"/>
              <a:ext cx="3476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9338" name="Group 9337">
            <a:extLst>
              <a:ext uri="{FF2B5EF4-FFF2-40B4-BE49-F238E27FC236}">
                <a16:creationId xmlns:a16="http://schemas.microsoft.com/office/drawing/2014/main" id="{1F22F0F5-3577-AAAC-6403-1875EA6DC8DF}"/>
              </a:ext>
            </a:extLst>
          </p:cNvPr>
          <p:cNvGrpSpPr/>
          <p:nvPr/>
        </p:nvGrpSpPr>
        <p:grpSpPr>
          <a:xfrm>
            <a:off x="5102763" y="3733005"/>
            <a:ext cx="2342003" cy="307777"/>
            <a:chOff x="4916913" y="1622751"/>
            <a:chExt cx="2342003" cy="307777"/>
          </a:xfrm>
        </p:grpSpPr>
        <p:sp>
          <p:nvSpPr>
            <p:cNvPr id="9339" name="TextBox 9338">
              <a:extLst>
                <a:ext uri="{FF2B5EF4-FFF2-40B4-BE49-F238E27FC236}">
                  <a16:creationId xmlns:a16="http://schemas.microsoft.com/office/drawing/2014/main" id="{ECA1E4EE-090F-F43C-022D-A258252CED01}"/>
                </a:ext>
              </a:extLst>
            </p:cNvPr>
            <p:cNvSpPr txBox="1"/>
            <p:nvPr/>
          </p:nvSpPr>
          <p:spPr bwMode="auto">
            <a:xfrm>
              <a:off x="4916913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29</a:t>
              </a:r>
            </a:p>
          </p:txBody>
        </p:sp>
        <p:sp>
          <p:nvSpPr>
            <p:cNvPr id="9340" name="TextBox 9339">
              <a:extLst>
                <a:ext uri="{FF2B5EF4-FFF2-40B4-BE49-F238E27FC236}">
                  <a16:creationId xmlns:a16="http://schemas.microsoft.com/office/drawing/2014/main" id="{1E9392F7-B020-7335-3178-E01B9350B82C}"/>
                </a:ext>
              </a:extLst>
            </p:cNvPr>
            <p:cNvSpPr txBox="1"/>
            <p:nvPr/>
          </p:nvSpPr>
          <p:spPr bwMode="auto">
            <a:xfrm>
              <a:off x="6595976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14</a:t>
              </a:r>
            </a:p>
          </p:txBody>
        </p:sp>
        <p:sp>
          <p:nvSpPr>
            <p:cNvPr id="9341" name="TextBox 9340">
              <a:extLst>
                <a:ext uri="{FF2B5EF4-FFF2-40B4-BE49-F238E27FC236}">
                  <a16:creationId xmlns:a16="http://schemas.microsoft.com/office/drawing/2014/main" id="{5C0001E8-A18E-34BF-9546-B2BA1764FBFC}"/>
                </a:ext>
              </a:extLst>
            </p:cNvPr>
            <p:cNvSpPr txBox="1"/>
            <p:nvPr/>
          </p:nvSpPr>
          <p:spPr bwMode="auto">
            <a:xfrm>
              <a:off x="6289857" y="1622751"/>
              <a:ext cx="4733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9342" name="TextBox 9341">
              <a:extLst>
                <a:ext uri="{FF2B5EF4-FFF2-40B4-BE49-F238E27FC236}">
                  <a16:creationId xmlns:a16="http://schemas.microsoft.com/office/drawing/2014/main" id="{D61F4EF9-F07F-6253-A63C-C47F0EA1C8CF}"/>
                </a:ext>
              </a:extLst>
            </p:cNvPr>
            <p:cNvSpPr txBox="1"/>
            <p:nvPr/>
          </p:nvSpPr>
          <p:spPr bwMode="auto">
            <a:xfrm>
              <a:off x="6055209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9343" name="Group 9342">
            <a:extLst>
              <a:ext uri="{FF2B5EF4-FFF2-40B4-BE49-F238E27FC236}">
                <a16:creationId xmlns:a16="http://schemas.microsoft.com/office/drawing/2014/main" id="{5607674C-1870-E395-44DA-6F891203D279}"/>
              </a:ext>
            </a:extLst>
          </p:cNvPr>
          <p:cNvGrpSpPr/>
          <p:nvPr/>
        </p:nvGrpSpPr>
        <p:grpSpPr>
          <a:xfrm>
            <a:off x="5271080" y="3998591"/>
            <a:ext cx="3563855" cy="307777"/>
            <a:chOff x="5085230" y="1622751"/>
            <a:chExt cx="3563855" cy="307777"/>
          </a:xfrm>
        </p:grpSpPr>
        <p:sp>
          <p:nvSpPr>
            <p:cNvPr id="9344" name="TextBox 9343">
              <a:extLst>
                <a:ext uri="{FF2B5EF4-FFF2-40B4-BE49-F238E27FC236}">
                  <a16:creationId xmlns:a16="http://schemas.microsoft.com/office/drawing/2014/main" id="{2BA5CB54-6D11-BBC1-9C49-B78853AF9785}"/>
                </a:ext>
              </a:extLst>
            </p:cNvPr>
            <p:cNvSpPr txBox="1"/>
            <p:nvPr/>
          </p:nvSpPr>
          <p:spPr bwMode="auto">
            <a:xfrm>
              <a:off x="5085230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9345" name="TextBox 9344">
              <a:extLst>
                <a:ext uri="{FF2B5EF4-FFF2-40B4-BE49-F238E27FC236}">
                  <a16:creationId xmlns:a16="http://schemas.microsoft.com/office/drawing/2014/main" id="{C4BDAE79-C90E-E79B-641F-618F4B4D3394}"/>
                </a:ext>
              </a:extLst>
            </p:cNvPr>
            <p:cNvSpPr txBox="1"/>
            <p:nvPr/>
          </p:nvSpPr>
          <p:spPr bwMode="auto">
            <a:xfrm>
              <a:off x="6769919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17</a:t>
              </a:r>
            </a:p>
          </p:txBody>
        </p:sp>
        <p:sp>
          <p:nvSpPr>
            <p:cNvPr id="9346" name="TextBox 9345">
              <a:extLst>
                <a:ext uri="{FF2B5EF4-FFF2-40B4-BE49-F238E27FC236}">
                  <a16:creationId xmlns:a16="http://schemas.microsoft.com/office/drawing/2014/main" id="{E62CFA2D-A7DD-95DB-F677-1EB789038D02}"/>
                </a:ext>
              </a:extLst>
            </p:cNvPr>
            <p:cNvSpPr txBox="1"/>
            <p:nvPr/>
          </p:nvSpPr>
          <p:spPr bwMode="auto">
            <a:xfrm>
              <a:off x="7986145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45</a:t>
              </a:r>
            </a:p>
          </p:txBody>
        </p:sp>
        <p:sp>
          <p:nvSpPr>
            <p:cNvPr id="9347" name="TextBox 9346">
              <a:extLst>
                <a:ext uri="{FF2B5EF4-FFF2-40B4-BE49-F238E27FC236}">
                  <a16:creationId xmlns:a16="http://schemas.microsoft.com/office/drawing/2014/main" id="{CC40AAEC-2811-7CCC-29DE-06182E230294}"/>
                </a:ext>
              </a:extLst>
            </p:cNvPr>
            <p:cNvSpPr txBox="1"/>
            <p:nvPr/>
          </p:nvSpPr>
          <p:spPr bwMode="auto">
            <a:xfrm>
              <a:off x="6087481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9348" name="Group 9347">
            <a:extLst>
              <a:ext uri="{FF2B5EF4-FFF2-40B4-BE49-F238E27FC236}">
                <a16:creationId xmlns:a16="http://schemas.microsoft.com/office/drawing/2014/main" id="{ADD23777-7625-9876-359B-9A5474B4869A}"/>
              </a:ext>
            </a:extLst>
          </p:cNvPr>
          <p:cNvGrpSpPr/>
          <p:nvPr/>
        </p:nvGrpSpPr>
        <p:grpSpPr>
          <a:xfrm>
            <a:off x="5692788" y="4285997"/>
            <a:ext cx="2239906" cy="307777"/>
            <a:chOff x="5506938" y="1622751"/>
            <a:chExt cx="2239906" cy="307777"/>
          </a:xfrm>
        </p:grpSpPr>
        <p:sp>
          <p:nvSpPr>
            <p:cNvPr id="9349" name="TextBox 9348">
              <a:extLst>
                <a:ext uri="{FF2B5EF4-FFF2-40B4-BE49-F238E27FC236}">
                  <a16:creationId xmlns:a16="http://schemas.microsoft.com/office/drawing/2014/main" id="{65AD1758-BE9E-B70A-9F36-B20017E4EB1D}"/>
                </a:ext>
              </a:extLst>
            </p:cNvPr>
            <p:cNvSpPr txBox="1"/>
            <p:nvPr/>
          </p:nvSpPr>
          <p:spPr bwMode="auto">
            <a:xfrm>
              <a:off x="5506938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16</a:t>
              </a:r>
            </a:p>
          </p:txBody>
        </p:sp>
        <p:sp>
          <p:nvSpPr>
            <p:cNvPr id="9350" name="TextBox 9349">
              <a:extLst>
                <a:ext uri="{FF2B5EF4-FFF2-40B4-BE49-F238E27FC236}">
                  <a16:creationId xmlns:a16="http://schemas.microsoft.com/office/drawing/2014/main" id="{83B91E31-1156-A9E3-3E31-0A151F6CF4D1}"/>
                </a:ext>
              </a:extLst>
            </p:cNvPr>
            <p:cNvSpPr txBox="1"/>
            <p:nvPr/>
          </p:nvSpPr>
          <p:spPr bwMode="auto">
            <a:xfrm>
              <a:off x="7083904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9351" name="TextBox 9350">
              <a:extLst>
                <a:ext uri="{FF2B5EF4-FFF2-40B4-BE49-F238E27FC236}">
                  <a16:creationId xmlns:a16="http://schemas.microsoft.com/office/drawing/2014/main" id="{1F3E88D1-68C1-7AAF-3668-936DDA1B7A31}"/>
                </a:ext>
              </a:extLst>
            </p:cNvPr>
            <p:cNvSpPr txBox="1"/>
            <p:nvPr/>
          </p:nvSpPr>
          <p:spPr bwMode="auto">
            <a:xfrm>
              <a:off x="6203796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9352" name="TextBox 9351">
              <a:extLst>
                <a:ext uri="{FF2B5EF4-FFF2-40B4-BE49-F238E27FC236}">
                  <a16:creationId xmlns:a16="http://schemas.microsoft.com/office/drawing/2014/main" id="{5148FC0A-2D24-68FC-5E46-888CF0E0D77B}"/>
                </a:ext>
              </a:extLst>
            </p:cNvPr>
            <p:cNvSpPr txBox="1"/>
            <p:nvPr/>
          </p:nvSpPr>
          <p:spPr bwMode="auto">
            <a:xfrm>
              <a:off x="6044451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9353" name="Group 9352">
            <a:extLst>
              <a:ext uri="{FF2B5EF4-FFF2-40B4-BE49-F238E27FC236}">
                <a16:creationId xmlns:a16="http://schemas.microsoft.com/office/drawing/2014/main" id="{37C86F33-CC20-50CA-6309-A02739A5DC28}"/>
              </a:ext>
            </a:extLst>
          </p:cNvPr>
          <p:cNvGrpSpPr/>
          <p:nvPr/>
        </p:nvGrpSpPr>
        <p:grpSpPr>
          <a:xfrm>
            <a:off x="5488023" y="4555229"/>
            <a:ext cx="2255068" cy="307777"/>
            <a:chOff x="5302173" y="1622751"/>
            <a:chExt cx="2255068" cy="307777"/>
          </a:xfrm>
        </p:grpSpPr>
        <p:sp>
          <p:nvSpPr>
            <p:cNvPr id="9354" name="TextBox 9353">
              <a:extLst>
                <a:ext uri="{FF2B5EF4-FFF2-40B4-BE49-F238E27FC236}">
                  <a16:creationId xmlns:a16="http://schemas.microsoft.com/office/drawing/2014/main" id="{859C30CC-A5E4-2C91-D075-4A2169A2E178}"/>
                </a:ext>
              </a:extLst>
            </p:cNvPr>
            <p:cNvSpPr txBox="1"/>
            <p:nvPr/>
          </p:nvSpPr>
          <p:spPr bwMode="auto">
            <a:xfrm>
              <a:off x="5302173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21</a:t>
              </a:r>
            </a:p>
          </p:txBody>
        </p:sp>
        <p:sp>
          <p:nvSpPr>
            <p:cNvPr id="9355" name="TextBox 9354">
              <a:extLst>
                <a:ext uri="{FF2B5EF4-FFF2-40B4-BE49-F238E27FC236}">
                  <a16:creationId xmlns:a16="http://schemas.microsoft.com/office/drawing/2014/main" id="{D1044692-DD03-A35A-B922-ADD763FB309C}"/>
                </a:ext>
              </a:extLst>
            </p:cNvPr>
            <p:cNvSpPr txBox="1"/>
            <p:nvPr/>
          </p:nvSpPr>
          <p:spPr bwMode="auto">
            <a:xfrm>
              <a:off x="6894301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9356" name="TextBox 9355">
              <a:extLst>
                <a:ext uri="{FF2B5EF4-FFF2-40B4-BE49-F238E27FC236}">
                  <a16:creationId xmlns:a16="http://schemas.microsoft.com/office/drawing/2014/main" id="{895B5A57-E44C-5FAB-3B04-AB0DF96E72C3}"/>
                </a:ext>
              </a:extLst>
            </p:cNvPr>
            <p:cNvSpPr txBox="1"/>
            <p:nvPr/>
          </p:nvSpPr>
          <p:spPr bwMode="auto">
            <a:xfrm>
              <a:off x="6314736" y="1622751"/>
              <a:ext cx="36440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9357" name="TextBox 9356">
              <a:extLst>
                <a:ext uri="{FF2B5EF4-FFF2-40B4-BE49-F238E27FC236}">
                  <a16:creationId xmlns:a16="http://schemas.microsoft.com/office/drawing/2014/main" id="{C26691F3-D058-468B-3590-339FDA007982}"/>
                </a:ext>
              </a:extLst>
            </p:cNvPr>
            <p:cNvSpPr txBox="1"/>
            <p:nvPr/>
          </p:nvSpPr>
          <p:spPr bwMode="auto">
            <a:xfrm>
              <a:off x="6045981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9373" name="Group 9372">
            <a:extLst>
              <a:ext uri="{FF2B5EF4-FFF2-40B4-BE49-F238E27FC236}">
                <a16:creationId xmlns:a16="http://schemas.microsoft.com/office/drawing/2014/main" id="{DE0D2290-9D4E-DE14-BBE1-AA559BB4113F}"/>
              </a:ext>
            </a:extLst>
          </p:cNvPr>
          <p:cNvGrpSpPr/>
          <p:nvPr/>
        </p:nvGrpSpPr>
        <p:grpSpPr>
          <a:xfrm>
            <a:off x="5568891" y="4816994"/>
            <a:ext cx="2219023" cy="307777"/>
            <a:chOff x="5230641" y="1622751"/>
            <a:chExt cx="2219023" cy="307777"/>
          </a:xfrm>
        </p:grpSpPr>
        <p:sp>
          <p:nvSpPr>
            <p:cNvPr id="9374" name="TextBox 9373">
              <a:extLst>
                <a:ext uri="{FF2B5EF4-FFF2-40B4-BE49-F238E27FC236}">
                  <a16:creationId xmlns:a16="http://schemas.microsoft.com/office/drawing/2014/main" id="{43E1E854-BB21-FCC7-AD2B-8F3A6786F78D}"/>
                </a:ext>
              </a:extLst>
            </p:cNvPr>
            <p:cNvSpPr txBox="1"/>
            <p:nvPr/>
          </p:nvSpPr>
          <p:spPr bwMode="auto">
            <a:xfrm>
              <a:off x="5230641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19</a:t>
              </a:r>
            </a:p>
          </p:txBody>
        </p:sp>
        <p:sp>
          <p:nvSpPr>
            <p:cNvPr id="9375" name="TextBox 9374">
              <a:extLst>
                <a:ext uri="{FF2B5EF4-FFF2-40B4-BE49-F238E27FC236}">
                  <a16:creationId xmlns:a16="http://schemas.microsoft.com/office/drawing/2014/main" id="{900A61A3-246B-66B4-4E62-C3DEFB87E28A}"/>
                </a:ext>
              </a:extLst>
            </p:cNvPr>
            <p:cNvSpPr txBox="1"/>
            <p:nvPr/>
          </p:nvSpPr>
          <p:spPr bwMode="auto">
            <a:xfrm>
              <a:off x="6786724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21</a:t>
              </a:r>
            </a:p>
          </p:txBody>
        </p:sp>
        <p:sp>
          <p:nvSpPr>
            <p:cNvPr id="9376" name="TextBox 9375">
              <a:extLst>
                <a:ext uri="{FF2B5EF4-FFF2-40B4-BE49-F238E27FC236}">
                  <a16:creationId xmlns:a16="http://schemas.microsoft.com/office/drawing/2014/main" id="{327D5958-69F3-E8C2-D15A-105942B2C6B8}"/>
                </a:ext>
              </a:extLst>
            </p:cNvPr>
            <p:cNvSpPr txBox="1"/>
            <p:nvPr/>
          </p:nvSpPr>
          <p:spPr bwMode="auto">
            <a:xfrm>
              <a:off x="6438006" y="1622751"/>
              <a:ext cx="36440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9377" name="TextBox 9376">
              <a:extLst>
                <a:ext uri="{FF2B5EF4-FFF2-40B4-BE49-F238E27FC236}">
                  <a16:creationId xmlns:a16="http://schemas.microsoft.com/office/drawing/2014/main" id="{D14782CD-25F7-7D4C-6405-CF7A6DCF06CF}"/>
                </a:ext>
              </a:extLst>
            </p:cNvPr>
            <p:cNvSpPr txBox="1"/>
            <p:nvPr/>
          </p:nvSpPr>
          <p:spPr bwMode="auto">
            <a:xfrm>
              <a:off x="6027865" y="1622751"/>
              <a:ext cx="3851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9378" name="Group 9377">
            <a:extLst>
              <a:ext uri="{FF2B5EF4-FFF2-40B4-BE49-F238E27FC236}">
                <a16:creationId xmlns:a16="http://schemas.microsoft.com/office/drawing/2014/main" id="{195A5462-3398-400F-EBA9-32B2B93F6BE9}"/>
              </a:ext>
            </a:extLst>
          </p:cNvPr>
          <p:cNvGrpSpPr/>
          <p:nvPr/>
        </p:nvGrpSpPr>
        <p:grpSpPr>
          <a:xfrm>
            <a:off x="6149614" y="5097197"/>
            <a:ext cx="1973582" cy="307777"/>
            <a:chOff x="5476082" y="1622751"/>
            <a:chExt cx="1973582" cy="307777"/>
          </a:xfrm>
        </p:grpSpPr>
        <p:sp>
          <p:nvSpPr>
            <p:cNvPr id="9379" name="TextBox 9378">
              <a:extLst>
                <a:ext uri="{FF2B5EF4-FFF2-40B4-BE49-F238E27FC236}">
                  <a16:creationId xmlns:a16="http://schemas.microsoft.com/office/drawing/2014/main" id="{633EDBDA-AA34-9220-1DA3-801BBB597C81}"/>
                </a:ext>
              </a:extLst>
            </p:cNvPr>
            <p:cNvSpPr txBox="1"/>
            <p:nvPr/>
          </p:nvSpPr>
          <p:spPr bwMode="auto">
            <a:xfrm>
              <a:off x="5476082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380" name="TextBox 9379">
              <a:extLst>
                <a:ext uri="{FF2B5EF4-FFF2-40B4-BE49-F238E27FC236}">
                  <a16:creationId xmlns:a16="http://schemas.microsoft.com/office/drawing/2014/main" id="{28EF2136-305E-8C18-3805-366BEA01F941}"/>
                </a:ext>
              </a:extLst>
            </p:cNvPr>
            <p:cNvSpPr txBox="1"/>
            <p:nvPr/>
          </p:nvSpPr>
          <p:spPr bwMode="auto">
            <a:xfrm>
              <a:off x="6786724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29</a:t>
              </a:r>
            </a:p>
          </p:txBody>
        </p:sp>
        <p:sp>
          <p:nvSpPr>
            <p:cNvPr id="9381" name="TextBox 9380">
              <a:extLst>
                <a:ext uri="{FF2B5EF4-FFF2-40B4-BE49-F238E27FC236}">
                  <a16:creationId xmlns:a16="http://schemas.microsoft.com/office/drawing/2014/main" id="{2A1498B1-310C-2E12-9B96-230DDA1BE269}"/>
                </a:ext>
              </a:extLst>
            </p:cNvPr>
            <p:cNvSpPr txBox="1"/>
            <p:nvPr/>
          </p:nvSpPr>
          <p:spPr bwMode="auto">
            <a:xfrm>
              <a:off x="6255125" y="1622751"/>
              <a:ext cx="36440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14</a:t>
              </a:r>
            </a:p>
          </p:txBody>
        </p:sp>
        <p:sp>
          <p:nvSpPr>
            <p:cNvPr id="9382" name="TextBox 9381">
              <a:extLst>
                <a:ext uri="{FF2B5EF4-FFF2-40B4-BE49-F238E27FC236}">
                  <a16:creationId xmlns:a16="http://schemas.microsoft.com/office/drawing/2014/main" id="{1EA3CB86-2A09-E86A-BA4B-CEFBA5C72BA8}"/>
                </a:ext>
              </a:extLst>
            </p:cNvPr>
            <p:cNvSpPr txBox="1"/>
            <p:nvPr/>
          </p:nvSpPr>
          <p:spPr bwMode="auto">
            <a:xfrm>
              <a:off x="5745284" y="1622751"/>
              <a:ext cx="3851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9383" name="Group 9382">
            <a:extLst>
              <a:ext uri="{FF2B5EF4-FFF2-40B4-BE49-F238E27FC236}">
                <a16:creationId xmlns:a16="http://schemas.microsoft.com/office/drawing/2014/main" id="{121F1EDC-0AED-258A-D1FD-8FD96B4117A8}"/>
              </a:ext>
            </a:extLst>
          </p:cNvPr>
          <p:cNvGrpSpPr/>
          <p:nvPr/>
        </p:nvGrpSpPr>
        <p:grpSpPr>
          <a:xfrm>
            <a:off x="6060474" y="5369430"/>
            <a:ext cx="1731635" cy="307777"/>
            <a:chOff x="5476082" y="1622751"/>
            <a:chExt cx="1731635" cy="307777"/>
          </a:xfrm>
        </p:grpSpPr>
        <p:sp>
          <p:nvSpPr>
            <p:cNvPr id="9384" name="TextBox 9383">
              <a:extLst>
                <a:ext uri="{FF2B5EF4-FFF2-40B4-BE49-F238E27FC236}">
                  <a16:creationId xmlns:a16="http://schemas.microsoft.com/office/drawing/2014/main" id="{4297E613-E096-C012-90FE-0F9401450649}"/>
                </a:ext>
              </a:extLst>
            </p:cNvPr>
            <p:cNvSpPr txBox="1"/>
            <p:nvPr/>
          </p:nvSpPr>
          <p:spPr bwMode="auto">
            <a:xfrm>
              <a:off x="5476082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385" name="TextBox 9384">
              <a:extLst>
                <a:ext uri="{FF2B5EF4-FFF2-40B4-BE49-F238E27FC236}">
                  <a16:creationId xmlns:a16="http://schemas.microsoft.com/office/drawing/2014/main" id="{30EE4886-4DCD-FF3D-19DB-CEF6DF9E2727}"/>
                </a:ext>
              </a:extLst>
            </p:cNvPr>
            <p:cNvSpPr txBox="1"/>
            <p:nvPr/>
          </p:nvSpPr>
          <p:spPr bwMode="auto">
            <a:xfrm>
              <a:off x="6544777" y="1622751"/>
              <a:ext cx="6629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21</a:t>
              </a:r>
            </a:p>
          </p:txBody>
        </p:sp>
        <p:sp>
          <p:nvSpPr>
            <p:cNvPr id="9386" name="TextBox 9385">
              <a:extLst>
                <a:ext uri="{FF2B5EF4-FFF2-40B4-BE49-F238E27FC236}">
                  <a16:creationId xmlns:a16="http://schemas.microsoft.com/office/drawing/2014/main" id="{52D9435E-A135-0635-BE9D-70A553CF5280}"/>
                </a:ext>
              </a:extLst>
            </p:cNvPr>
            <p:cNvSpPr txBox="1"/>
            <p:nvPr/>
          </p:nvSpPr>
          <p:spPr bwMode="auto">
            <a:xfrm>
              <a:off x="5943152" y="1622751"/>
              <a:ext cx="36440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9387" name="TextBox 9386">
              <a:extLst>
                <a:ext uri="{FF2B5EF4-FFF2-40B4-BE49-F238E27FC236}">
                  <a16:creationId xmlns:a16="http://schemas.microsoft.com/office/drawing/2014/main" id="{1F16CB3F-9F7A-7021-44B0-58B67075BC8D}"/>
                </a:ext>
              </a:extLst>
            </p:cNvPr>
            <p:cNvSpPr txBox="1"/>
            <p:nvPr/>
          </p:nvSpPr>
          <p:spPr bwMode="auto">
            <a:xfrm>
              <a:off x="5809832" y="1622751"/>
              <a:ext cx="38516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6CB9D6C-B618-282A-2193-8BFEC58FEB6C}"/>
              </a:ext>
            </a:extLst>
          </p:cNvPr>
          <p:cNvSpPr txBox="1"/>
          <p:nvPr/>
        </p:nvSpPr>
        <p:spPr bwMode="auto">
          <a:xfrm>
            <a:off x="8824512" y="6240258"/>
            <a:ext cx="3106756" cy="466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37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04E25-983C-7C69-284B-5F01EC52C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A35F-14BF-359A-5F00-22B37E33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</p:spPr>
        <p:txBody>
          <a:bodyPr/>
          <a:lstStyle/>
          <a:p>
            <a:r>
              <a:rPr lang="en-US" dirty="0"/>
              <a:t>ASCENT-04/</a:t>
            </a:r>
            <a:r>
              <a:rPr lang="en-US" altLang="en-US" dirty="0"/>
              <a:t>KEYNOTE-D19</a:t>
            </a:r>
            <a:r>
              <a:rPr lang="en-US" dirty="0"/>
              <a:t>: </a:t>
            </a:r>
            <a:r>
              <a:rPr lang="en-US" altLang="en-US" dirty="0"/>
              <a:t>AEs of Special Interest</a:t>
            </a:r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8179DC3-021E-F3BF-8FD2-DFDA7DAAB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6019385"/>
            <a:ext cx="10877550" cy="379849"/>
          </a:xfrm>
        </p:spPr>
        <p:txBody>
          <a:bodyPr/>
          <a:lstStyle/>
          <a:p>
            <a:r>
              <a:rPr lang="en-US" sz="2000" dirty="0"/>
              <a:t>No new safety signals or increased AESI rates occurred when combining SG and pembrolizumab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DC974A50-0BB9-9B36-6635-06E5DEE93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Tolaney. ASCO 2025. Abstr LBA109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E6D2407-7993-5F05-5435-45F9415F89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0074"/>
              </p:ext>
            </p:extLst>
          </p:nvPr>
        </p:nvGraphicFramePr>
        <p:xfrm>
          <a:off x="723900" y="1299451"/>
          <a:ext cx="10755314" cy="4709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436">
                  <a:extLst>
                    <a:ext uri="{9D8B030D-6E8A-4147-A177-3AD203B41FA5}">
                      <a16:colId xmlns:a16="http://schemas.microsoft.com/office/drawing/2014/main" val="835097411"/>
                    </a:ext>
                  </a:extLst>
                </a:gridCol>
                <a:gridCol w="1731982">
                  <a:extLst>
                    <a:ext uri="{9D8B030D-6E8A-4147-A177-3AD203B41FA5}">
                      <a16:colId xmlns:a16="http://schemas.microsoft.com/office/drawing/2014/main" val="142289838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050379857"/>
                    </a:ext>
                  </a:extLst>
                </a:gridCol>
                <a:gridCol w="1592131">
                  <a:extLst>
                    <a:ext uri="{9D8B030D-6E8A-4147-A177-3AD203B41FA5}">
                      <a16:colId xmlns:a16="http://schemas.microsoft.com/office/drawing/2014/main" val="499468284"/>
                    </a:ext>
                  </a:extLst>
                </a:gridCol>
                <a:gridCol w="1463845">
                  <a:extLst>
                    <a:ext uri="{9D8B030D-6E8A-4147-A177-3AD203B41FA5}">
                      <a16:colId xmlns:a16="http://schemas.microsoft.com/office/drawing/2014/main" val="366190853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Characteristic, n (%)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SG + Pembro (n = 221)</a:t>
                      </a:r>
                    </a:p>
                  </a:txBody>
                  <a:tcPr marL="121699" marR="121699" marT="45728" marB="4572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CT + Pembro (n = 222)</a:t>
                      </a:r>
                    </a:p>
                  </a:txBody>
                  <a:tcPr marL="121699" marR="121699" marT="45728" marB="4572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1699" marR="121699" marT="45728" marB="45728" anchor="ctr" horzOverflow="overflow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093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Any Grade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Grade ≥3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Any Grade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Grade ≥3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81553"/>
                  </a:ext>
                </a:extLst>
              </a:tr>
              <a:tr h="251547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Sacituzumab govitecan AESIs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Neutropenia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Hypersensitivity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Serious infections (secondary to neutropenia)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Diarrhea (grade ≥3)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143 (65)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 (19)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(3)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104 (47)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(2)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(2)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 (10)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132 (60)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 (23)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(1)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 (45)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(2)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(1)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(2)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999884"/>
                  </a:ext>
                </a:extLst>
              </a:tr>
              <a:tr h="57762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Pembrolizumab AESIs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Overall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Infusion reactions (not immune mediated)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Pneumonitis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Colitis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Hypothyroidism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Hypophysitis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Hyperthyroidism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Severe skin reactions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Hepatitis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Adrenal insufficiency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Pancreatitis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 (14)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(5)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(2)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(2)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(2)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(1)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(1)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(1)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(&lt;1)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(&lt;1)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(4)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(1)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(1)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(&lt;1)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(1)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 (26)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 (9)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(5)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(&lt;1)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 (9)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(1)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(2)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(1)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(1)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(1)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(7)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(2)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(1)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(&lt;1)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(1)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(1)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(&lt;1)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43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8D57C1A-62A0-F417-AD0C-15E92BA49BF9}"/>
              </a:ext>
            </a:extLst>
          </p:cNvPr>
          <p:cNvSpPr txBox="1"/>
          <p:nvPr/>
        </p:nvSpPr>
        <p:spPr bwMode="auto">
          <a:xfrm>
            <a:off x="8967730" y="6409992"/>
            <a:ext cx="2610998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4996AE-B195-43C6-423A-42C35752F2B7}"/>
              </a:ext>
            </a:extLst>
          </p:cNvPr>
          <p:cNvSpPr txBox="1"/>
          <p:nvPr/>
        </p:nvSpPr>
        <p:spPr bwMode="auto">
          <a:xfrm>
            <a:off x="11005851" y="6103345"/>
            <a:ext cx="771810" cy="5593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46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3 - &amp;quot;Title-Arial-36-Bold-Yellow. Title may continue on 2 lines keep text at 36pt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Text and Margin Consistency&amp;quot;&quot;/&gt;&lt;property id=&quot;20307&quot; value=&quot;267&quot;/&gt;&lt;/object&gt;&lt;object type=&quot;3&quot; unique_id=&quot;10007&quot;&gt;&lt;property id=&quot;20148&quot; value=&quot;5&quot;/&gt;&lt;property id=&quot;20300&quot; value=&quot;Slide 5 - &amp;quot;Transition Title &amp;#x0D;&amp;#x0A;for next topic of discussion &amp;#x0D;&amp;#x0A;or can be used as closer slide &amp;#x0D;&amp;#x0A;(ie: Q&amp;amp;A)&amp;#x0D;&amp;#x0A;(Arial-40-Bold-White-Cent&quot;/&gt;&lt;property id=&quot;20307&quot; value=&quot;261&quot;/&gt;&lt;/object&gt;&lt;object type=&quot;3&quot; unique_id=&quot;10008&quot;&gt;&lt;property id=&quot;20148&quot; value=&quot;5&quot;/&gt;&lt;property id=&quot;20300&quot; value=&quot;Slide 6 - &amp;quot;RGB Pallet&amp;quot;&quot;/&gt;&lt;property id=&quot;20307&quot; value=&quot;258&quot;/&gt;&lt;/object&gt;&lt;object type=&quot;3&quot; unique_id=&quot;10009&quot;&gt;&lt;property id=&quot;20148&quot; value=&quot;5&quot;/&gt;&lt;property id=&quot;20300&quot; value=&quot;Slide 7 - &amp;quot;Example Graph&amp;quot;&quot;/&gt;&lt;property id=&quot;20307&quot; value=&quot;286&quot;/&gt;&lt;/object&gt;&lt;object type=&quot;3&quot; unique_id=&quot;10010&quot;&gt;&lt;property id=&quot;20148&quot; value=&quot;5&quot;/&gt;&lt;property id=&quot;20300&quot; value=&quot;Slide 8 - &amp;quot;Example Graph and Text&amp;quot;&quot;/&gt;&lt;property id=&quot;20307&quot; value=&quot;288&quot;/&gt;&lt;/object&gt;&lt;object type=&quot;3&quot; unique_id=&quot;10011&quot;&gt;&lt;property id=&quot;20148&quot; value=&quot;5&quot;/&gt;&lt;property id=&quot;20300&quot; value=&quot;Slide 9 - &amp;quot;Example Line Graph&amp;quot;&quot;/&gt;&lt;property id=&quot;20307&quot; value=&quot;287&quot;/&gt;&lt;/object&gt;&lt;object type=&quot;3&quot; unique_id=&quot;10012&quot;&gt;&lt;property id=&quot;20148&quot; value=&quot;5&quot;/&gt;&lt;property id=&quot;20300&quot; value=&quot;Slide 10 - &amp;quot;Example Line Graph with Data Values&amp;quot;&quot;/&gt;&lt;property id=&quot;20307&quot; value=&quot;292&quot;/&gt;&lt;/object&gt;&lt;object type=&quot;3&quot; unique_id=&quot;10013&quot;&gt;&lt;property id=&quot;20148&quot; value=&quot;5&quot;/&gt;&lt;property id=&quot;20300&quot; value=&quot;Slide 11 - &amp;quot;Example Line Graph with Color &amp;#x0D;&amp;#x0A;Data Values&amp;quot;&quot;/&gt;&lt;property id=&quot;20307&quot; value=&quot;309&quot;/&gt;&lt;/object&gt;&lt;object type=&quot;3&quot; unique_id=&quot;10014&quot;&gt;&lt;property id=&quot;20148&quot; value=&quot;5&quot;/&gt;&lt;property id=&quot;20300&quot; value=&quot;Slide 12 - &amp;quot;Example Schematic&amp;quot;&quot;/&gt;&lt;property id=&quot;20307&quot; value=&quot;262&quot;/&gt;&lt;/object&gt;&lt;object type=&quot;3&quot; unique_id=&quot;10015&quot;&gt;&lt;property id=&quot;20148&quot; value=&quot;5&quot;/&gt;&lt;property id=&quot;20300&quot; value=&quot;Slide 13 - &amp;quot;Example Schematic Continued&amp;quot;&quot;/&gt;&lt;property id=&quot;20307&quot; value=&quot;263&quot;/&gt;&lt;/object&gt;&lt;object type=&quot;3&quot; unique_id=&quot;10016&quot;&gt;&lt;property id=&quot;20148&quot; value=&quot;5&quot;/&gt;&lt;property id=&quot;20300&quot; value=&quot;Slide 14 - &amp;quot;Example Tables&amp;quot;&quot;/&gt;&lt;property id=&quot;20307&quot; value=&quot;311&quot;/&gt;&lt;/object&gt;&lt;object type=&quot;3&quot; unique_id=&quot;10017&quot;&gt;&lt;property id=&quot;20148&quot; value=&quot;5&quot;/&gt;&lt;property id=&quot;20300&quot; value=&quot;Slide 15 - &amp;quot;Example Tables Continued&amp;quot;&quot;/&gt;&lt;property id=&quot;20307&quot; value=&quot;312&quot;/&gt;&lt;/object&gt;&lt;object type=&quot;3&quot; unique_id=&quot;10018&quot;&gt;&lt;property id=&quot;20148&quot; value=&quot;5&quot;/&gt;&lt;property id=&quot;20300&quot; value=&quot;Slide 16 - &amp;quot;Example Tables Continued&amp;quot;&quot;/&gt;&lt;property id=&quot;20307&quot; value=&quot;313&quot;/&gt;&lt;/object&gt;&lt;object type=&quot;3&quot; unique_id=&quot;10019&quot;&gt;&lt;property id=&quot;20148&quot; value=&quot;5&quot;/&gt;&lt;property id=&quot;20300&quot; value=&quot;Slide 17 - &amp;quot;Example Tables Continued&amp;quot;&quot;/&gt;&lt;property id=&quot;20307&quot; value=&quot;314&quot;/&gt;&lt;/object&gt;&lt;object type=&quot;3&quot; unique_id=&quot;10020&quot;&gt;&lt;property id=&quot;20148&quot; value=&quot;5&quot;/&gt;&lt;property id=&quot;20300&quot; value=&quot;Slide 21 - &amp;quot;Additional Formatting Notes&amp;quot;&quot;/&gt;&lt;property id=&quot;20307&quot; value=&quot;270&quot;/&gt;&lt;/object&gt;&lt;object type=&quot;3&quot; unique_id=&quot;10021&quot;&gt;&lt;property id=&quot;20148&quot; value=&quot;5&quot;/&gt;&lt;property id=&quot;20300&quot; value=&quot;Slide 22 - &amp;quot;“Polish Stage” Notes&amp;quot;&quot;/&gt;&lt;property id=&quot;20307&quot; value=&quot;272&quot;/&gt;&lt;/object&gt;&lt;object type=&quot;3&quot; unique_id=&quot;10022&quot;&gt;&lt;property id=&quot;20148&quot; value=&quot;5&quot;/&gt;&lt;property id=&quot;20300&quot; value=&quot;Slide 23 - &amp;quot;For Black and White Print Slides&amp;quot;&quot;/&gt;&lt;property id=&quot;20307&quot; value=&quot;290&quot;/&gt;&lt;/object&gt;&lt;object type=&quot;3&quot; unique_id=&quot;10023&quot;&gt;&lt;property id=&quot;20148&quot; value=&quot;5&quot;/&gt;&lt;property id=&quot;20300&quot; value=&quot;Slide 24 - &amp;quot;For Black and White Print Slides&amp;quot;&quot;/&gt;&lt;property id=&quot;20307&quot; value=&quot;291&quot;/&gt;&lt;/object&gt;&lt;object type=&quot;3&quot; unique_id=&quot;10024&quot;&gt;&lt;property id=&quot;20148&quot; value=&quot;5&quot;/&gt;&lt;property id=&quot;20300&quot; value=&quot;Slide 25 - &amp;quot;CME Slides for Designer and Editorial Reference…&amp;quot;&quot;/&gt;&lt;property id=&quot;20307&quot; value=&quot;273&quot;/&gt;&lt;/object&gt;&lt;object type=&quot;3&quot; unique_id=&quot;10025&quot;&gt;&lt;property id=&quot;20148&quot; value=&quot;5&quot;/&gt;&lt;property id=&quot;20300&quot; value=&quot;Slide 26 - &amp;quot;About These Slides&amp;quot;&quot;/&gt;&lt;property id=&quot;20307&quot; value=&quot;308&quot;/&gt;&lt;/object&gt;&lt;object type=&quot;3&quot; unique_id=&quot;10026&quot;&gt;&lt;property id=&quot;20148&quot; value=&quot;5&quot;/&gt;&lt;property id=&quot;20300&quot; value=&quot;Slide 27 - &amp;quot;Faculty&amp;quot;&quot;/&gt;&lt;property id=&quot;20307&quot; value=&quot;294&quot;/&gt;&lt;/object&gt;&lt;object type=&quot;3&quot; unique_id=&quot;10027&quot;&gt;&lt;property id=&quot;20148&quot; value=&quot;5&quot;/&gt;&lt;property id=&quot;20300&quot; value=&quot;Slide 28 - &amp;quot;Disclosure of Conflicts of Interest&amp;quot;&quot;/&gt;&lt;property id=&quot;20307&quot; value=&quot;295&quot;/&gt;&lt;/object&gt;&lt;object type=&quot;3&quot; unique_id=&quot;10028&quot;&gt;&lt;property id=&quot;20148&quot; value=&quot;5&quot;/&gt;&lt;property id=&quot;20300&quot; value=&quot;Slide 29 - &amp;quot;Disclosures&amp;quot;&quot;/&gt;&lt;property id=&quot;20307&quot; value=&quot;296&quot;/&gt;&lt;/object&gt;&lt;object type=&quot;3&quot; unique_id=&quot;10029&quot;&gt;&lt;property id=&quot;20148&quot; value=&quot;5&quot;/&gt;&lt;property id=&quot;20300&quot; value=&quot;Slide 30 - &amp;quot;Disclosure of Unlabeled Use&amp;quot;&quot;/&gt;&lt;property id=&quot;20307&quot; value=&quot;297&quot;/&gt;&lt;/object&gt;&lt;object type=&quot;3&quot; unique_id=&quot;10030&quot;&gt;&lt;property id=&quot;20148&quot; value=&quot;5&quot;/&gt;&lt;property id=&quot;20300&quot; value=&quot;Slide 31&quot;/&gt;&lt;property id=&quot;20307&quot; value=&quot;298&quot;/&gt;&lt;/object&gt;&lt;object type=&quot;3&quot; unique_id=&quot;10031&quot;&gt;&lt;property id=&quot;20148&quot; value=&quot;5&quot;/&gt;&lt;property id=&quot;20300&quot; value=&quot;Slide 32 - &amp;quot;Physician Continuing Medical Education&amp;quot;&quot;/&gt;&lt;property id=&quot;20307&quot; value=&quot;299&quot;/&gt;&lt;/object&gt;&lt;object type=&quot;3&quot; unique_id=&quot;10032&quot;&gt;&lt;property id=&quot;20148&quot; value=&quot;5&quot;/&gt;&lt;property id=&quot;20300&quot; value=&quot;Slide 33 - &amp;quot;Pharmacist Continuing Education&amp;quot;&quot;/&gt;&lt;property id=&quot;20307&quot; value=&quot;300&quot;/&gt;&lt;/object&gt;&lt;object type=&quot;3&quot; unique_id=&quot;10033&quot;&gt;&lt;property id=&quot;20148&quot; value=&quot;5&quot;/&gt;&lt;property id=&quot;20300&quot; value=&quot;Slide 34 - &amp;quot;Nursing Continuing Education&amp;quot;&quot;/&gt;&lt;property id=&quot;20307&quot; value=&quot;301&quot;/&gt;&lt;/object&gt;&lt;object type=&quot;3&quot; unique_id=&quot;10034&quot;&gt;&lt;property id=&quot;20148&quot; value=&quot;5&quot;/&gt;&lt;property id=&quot;20300&quot; value=&quot;Slide 35 - &amp;quot;Please review the following important &amp;#x0D;&amp;#x0A;CME information in your handout&amp;quot;&quot;/&gt;&lt;property id=&quot;20307&quot; value=&quot;310&quot;/&gt;&lt;/object&gt;&lt;object type=&quot;3&quot; unique_id=&quot;10036&quot;&gt;&lt;property id=&quot;20148&quot; value=&quot;5&quot;/&gt;&lt;property id=&quot;20300&quot; value=&quot;Slide 37 - &amp;quot;Instructions for Credit&amp;quot;&quot;/&gt;&lt;property id=&quot;20307&quot; value=&quot;303&quot;/&gt;&lt;/object&gt;&lt;object type=&quot;3&quot; unique_id=&quot;10037&quot;&gt;&lt;property id=&quot;20148&quot; value=&quot;5&quot;/&gt;&lt;property id=&quot;20300&quot; value=&quot;Slide 38 - &amp;quot;Now Take the Test . . .&amp;quot;&quot;/&gt;&lt;property id=&quot;20307&quot; value=&quot;304&quot;/&gt;&lt;/object&gt;&lt;object type=&quot;3&quot; unique_id=&quot;10040&quot;&gt;&lt;property id=&quot;20148&quot; value=&quot;5&quot;/&gt;&lt;property id=&quot;20300&quot; value=&quot;Slide 39 - &amp;quot;General Information&amp;quot;&quot;/&gt;&lt;property id=&quot;20307&quot; value=&quot;315&quot;/&gt;&lt;/object&gt;&lt;object type=&quot;3&quot; unique_id=&quot;10041&quot;&gt;&lt;property id=&quot;20148&quot; value=&quot;5&quot;/&gt;&lt;property id=&quot;20300&quot; value=&quot;Slide 40 - &amp;quot;Please review the slide notes &amp;#x0D;&amp;#x0A;for analysis of each study &amp;#x0D;&amp;#x0A;by expert faculty &amp;lt;Insert Name, MD&amp;gt;, &amp;#x0D;&amp;#x0A;and &amp;lt;Insert Name,&quot;/&gt;&lt;property id=&quot;20307&quot; value=&quot;316&quot;/&gt;&lt;/object&gt;&lt;object type=&quot;3&quot; unique_id=&quot;10042&quot;&gt;&lt;property id=&quot;20148&quot; value=&quot;5&quot;/&gt;&lt;property id=&quot;20300&quot; value=&quot;Slide 41 - &amp;quot;Promo Slide Reference&amp;#x0D;&amp;#x0A;(Placed as the last slide in a slideset, &amp;#x0D;&amp;#x0A;if requested)&amp;quot;&quot;/&gt;&lt;property id=&quot;20307&quot; value=&quot;307&quot;/&gt;&lt;/object&gt;&lt;object type=&quot;3&quot; unique_id=&quot;12121&quot;&gt;&lt;property id=&quot;20148&quot; value=&quot;5&quot;/&gt;&lt;property id=&quot;20300&quot; value=&quot;Slide 36 - &amp;quot;Disclaimer&amp;quot;&quot;/&gt;&lt;property id=&quot;20307&quot; value=&quot;317&quot;/&gt;&lt;/object&gt;&lt;object type=&quot;3&quot; unique_id=&quot;12122&quot;&gt;&lt;property id=&quot;20148&quot; value=&quot;5&quot;/&gt;&lt;property id=&quot;20300&quot; value=&quot;Slide 1 - &amp;quot;Title of the program and will possibly take &amp;#x0D;&amp;#x0A;up three lines. It is presented in Arial-39-Bold-White.&amp;quot;&quot;/&gt;&lt;property id=&quot;20307&quot; value=&quot;321&quot;/&gt;&lt;/object&gt;&lt;object type=&quot;3&quot; unique_id=&quot;12123&quot;&gt;&lt;property id=&quot;20148&quot; value=&quot;5&quot;/&gt;&lt;property id=&quot;20300&quot; value=&quot;Slide 2 - &amp;quot;Title of the program and will possibly take up three lines. It is presented in Arial-39-Bold-White.&amp;quot;&quot;/&gt;&lt;property id=&quot;20307&quot; value=&quot;322&quot;/&gt;&lt;/object&gt;&lt;object type=&quot;3&quot; unique_id=&quot;12124&quot;&gt;&lt;property id=&quot;20148&quot; value=&quot;5&quot;/&gt;&lt;property id=&quot;20300&quot; value=&quot;Slide 18 - &amp;quot;Outcomes Analysis: What Did You Learn?&amp;quot;&quot;/&gt;&lt;property id=&quot;20307&quot; value=&quot;324&quot;/&gt;&lt;/object&gt;&lt;object type=&quot;3&quot; unique_id=&quot;12125&quot;&gt;&lt;property id=&quot;20148&quot; value=&quot;5&quot;/&gt;&lt;property id=&quot;20300&quot; value=&quot;Slide 19 - &amp;quot;Outcomes Questions&amp;quot;&quot;/&gt;&lt;property id=&quot;20307&quot; value=&quot;320&quot;/&gt;&lt;/object&gt;&lt;object type=&quot;3&quot; unique_id=&quot;12126&quot;&gt;&lt;property id=&quot;20148&quot; value=&quot;5&quot;/&gt;&lt;property id=&quot;20300&quot; value=&quot;Slide 20 - &amp;quot;How many patients with XXX do you provide care for in a typical week?&amp;quot;&quot;/&gt;&lt;property id=&quot;20307&quot; value=&quot;323&quot;/&gt;&lt;/object&gt;&lt;object type=&quot;3&quot; unique_id=&quot;12127&quot;&gt;&lt;property id=&quot;20148&quot; value=&quot;5&quot;/&gt;&lt;property id=&quot;20300&quot; value=&quot;Slide 42 - &amp;quot;Go Online for More CCO &amp;#x0D;&amp;#x0A;Coverage of XXXXXXXXXXXX!&amp;quot;&quot;/&gt;&lt;property id=&quot;20307&quot; value=&quot;318&quot;/&gt;&lt;/object&gt;&lt;/object&gt;&lt;/object&gt;&lt;/database&gt;"/>
</p:tagLst>
</file>

<file path=ppt/theme/theme1.xml><?xml version="1.0" encoding="utf-8"?>
<a:theme xmlns:a="http://schemas.openxmlformats.org/drawingml/2006/main" name="1_2022_CCO_Template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C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2.xml><?xml version="1.0" encoding="utf-8"?>
<a:theme xmlns:a="http://schemas.openxmlformats.org/drawingml/2006/main" name="2_2022_CCO_Template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C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3.xml><?xml version="1.0" encoding="utf-8"?>
<a:theme xmlns:a="http://schemas.openxmlformats.org/drawingml/2006/main" name="2022_CCO_Template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C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2E305C77A6F44D88B6ED7370BEBDC4" ma:contentTypeVersion="11" ma:contentTypeDescription="Create a new document." ma:contentTypeScope="" ma:versionID="277d071057cc1b2dd8b1f13092473adc">
  <xsd:schema xmlns:xsd="http://www.w3.org/2001/XMLSchema" xmlns:xs="http://www.w3.org/2001/XMLSchema" xmlns:p="http://schemas.microsoft.com/office/2006/metadata/properties" xmlns:ns2="e221d7ca-44a6-49dd-890c-e5a2519c2017" xmlns:ns3="22fd6914-46d4-4c7e-bbad-46e82841b69d" targetNamespace="http://schemas.microsoft.com/office/2006/metadata/properties" ma:root="true" ma:fieldsID="bba0b65ce352544d35321ae16cb716a6" ns2:_="" ns3:_="">
    <xsd:import namespace="e221d7ca-44a6-49dd-890c-e5a2519c2017"/>
    <xsd:import namespace="22fd6914-46d4-4c7e-bbad-46e82841b6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1d7ca-44a6-49dd-890c-e5a2519c20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512e436-4693-4b20-ac9a-7455c07c86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d6914-46d4-4c7e-bbad-46e82841b69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3cfae40-7b40-47d0-ab05-9712e3953ba2}" ma:internalName="TaxCatchAll" ma:showField="CatchAllData" ma:web="22fd6914-46d4-4c7e-bbad-46e82841b6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fd6914-46d4-4c7e-bbad-46e82841b69d" xsi:nil="true"/>
    <lcf76f155ced4ddcb4097134ff3c332f xmlns="e221d7ca-44a6-49dd-890c-e5a2519c2017">
      <Terms xmlns="http://schemas.microsoft.com/office/infopath/2007/PartnerControls"/>
    </lcf76f155ced4ddcb4097134ff3c332f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167E9B-A0B3-4CBF-92AE-F997F41CF0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21d7ca-44a6-49dd-890c-e5a2519c2017"/>
    <ds:schemaRef ds:uri="22fd6914-46d4-4c7e-bbad-46e82841b6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E151B5-E2EE-4BEC-82C3-105A302A3BE7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5BA55BC3-5A03-47C2-8EC3-D964C3B5E779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22fd6914-46d4-4c7e-bbad-46e82841b69d"/>
    <ds:schemaRef ds:uri="e221d7ca-44a6-49dd-890c-e5a2519c2017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A18F4D2-3653-4F4F-B917-116198900D9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e2fd2f7-a818-4e66-8956-c8223012702a}" enabled="0" method="" siteId="{be2fd2f7-a818-4e66-8956-c822301270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9748</TotalTime>
  <Words>3771</Words>
  <Application>Microsoft Macintosh PowerPoint</Application>
  <PresentationFormat>Widescreen</PresentationFormat>
  <Paragraphs>998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Arial</vt:lpstr>
      <vt:lpstr>Calibri</vt:lpstr>
      <vt:lpstr>System Font Regular</vt:lpstr>
      <vt:lpstr>Wingdings</vt:lpstr>
      <vt:lpstr>1_2022_CCO_Template</vt:lpstr>
      <vt:lpstr>2_2022_CCO_Template</vt:lpstr>
      <vt:lpstr>2022_CCO_Template</vt:lpstr>
      <vt:lpstr>PowerPoint Presentation</vt:lpstr>
      <vt:lpstr>ASCENT-04/KEYNOTE-D19: 1L Sacituzumab Govitecan + Pembro vs CT + Pembro for Advanced PD-L1+ TNBC</vt:lpstr>
      <vt:lpstr>ASCENT-04/KEYNOTE-D19: Baseline Characteristics</vt:lpstr>
      <vt:lpstr>ASCENT-04/KEYNOTE-D19: PFS by BICR</vt:lpstr>
      <vt:lpstr>ASCENT-04/KEYNOTE-D19: PFS by BICR, by Subgroup </vt:lpstr>
      <vt:lpstr>ASCENT-04/KEYNOTE-D19: Response by BICR and OS</vt:lpstr>
      <vt:lpstr>ASCENT-04/KEYNOTE-D19: Safety</vt:lpstr>
      <vt:lpstr>ASCENT-04/KEYNOTE-D19: Most Frequent TEAEs</vt:lpstr>
      <vt:lpstr>ASCENT-04/KEYNOTE-D19: AEs of Special Interest</vt:lpstr>
      <vt:lpstr>ASCENT-04/KEYNOTE-D19: Investigators’ Conclusions</vt:lpstr>
      <vt:lpstr>SERENA-6: Camizestrant + CDK4/6i vs Continued AI + CDK4/6i After ESR1mut in Advanced HR+/HER2- BC</vt:lpstr>
      <vt:lpstr>SERENA-6: Baseline Characteristics</vt:lpstr>
      <vt:lpstr>SERENA-6: PFS</vt:lpstr>
      <vt:lpstr>SERENA-6: PFS by Subgroup</vt:lpstr>
      <vt:lpstr>SERENA-6: Additional Efficacy Outcomes</vt:lpstr>
      <vt:lpstr>SERENA-6: Safety</vt:lpstr>
      <vt:lpstr>SERENA-6: Most Frequent AEs</vt:lpstr>
      <vt:lpstr>SERENA-6: Investigators’ Conclusions</vt:lpstr>
      <vt:lpstr>PowerPoint Presentation</vt:lpstr>
    </vt:vector>
  </TitlesOfParts>
  <Company>Preferred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to Clinic: Key Breast Cancer Studies From ASCO 2025</dc:title>
  <dc:creator>Preferred User</dc:creator>
  <cp:lastModifiedBy>Hafez, Maria H.  MD</cp:lastModifiedBy>
  <cp:revision>46</cp:revision>
  <cp:lastPrinted>2016-09-26T20:21:49Z</cp:lastPrinted>
  <dcterms:created xsi:type="dcterms:W3CDTF">2005-05-27T15:08:01Z</dcterms:created>
  <dcterms:modified xsi:type="dcterms:W3CDTF">2025-12-04T11:34:01Z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gs">
    <vt:lpwstr/>
  </property>
  <property fmtid="{D5CDD505-2E9C-101B-9397-08002B2CF9AE}" pid="3" name="display_urn:schemas-microsoft-com:office:office#Editor">
    <vt:lpwstr>Melanie Couton</vt:lpwstr>
  </property>
  <property fmtid="{D5CDD505-2E9C-101B-9397-08002B2CF9AE}" pid="4" name="display_urn:schemas-microsoft-com:office:office#Author">
    <vt:lpwstr>Melanie Couton</vt:lpwstr>
  </property>
  <property fmtid="{D5CDD505-2E9C-101B-9397-08002B2CF9AE}" pid="5" name="_dlc_DocId">
    <vt:lpwstr>56M7VY3CDVN5-387186687-1</vt:lpwstr>
  </property>
  <property fmtid="{D5CDD505-2E9C-101B-9397-08002B2CF9AE}" pid="6" name="_dlc_DocIdItemGuid">
    <vt:lpwstr>5ff43dd4-e8bf-40a6-9886-f5d9520c712c</vt:lpwstr>
  </property>
  <property fmtid="{D5CDD505-2E9C-101B-9397-08002B2CF9AE}" pid="7" name="_dlc_DocIdUrl">
    <vt:lpwstr>https://intranet.clinicaloptions.com/mews/oncology/ASH_ALL_Satellite-TU_2016/Template/_layouts/15/DocIdRedir.aspx?ID=56M7VY3CDVN5-387186687-1, 56M7VY3CDVN5-387186687-1</vt:lpwstr>
  </property>
  <property fmtid="{D5CDD505-2E9C-101B-9397-08002B2CF9AE}" pid="8" name="ContentTypeId">
    <vt:lpwstr>0x010100FD2E305C77A6F44D88B6ED7370BEBDC4</vt:lpwstr>
  </property>
  <property fmtid="{D5CDD505-2E9C-101B-9397-08002B2CF9AE}" pid="9" name="MediaServiceImageTags">
    <vt:lpwstr/>
  </property>
</Properties>
</file>